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8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9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3" r:id="rId2"/>
  </p:sldMasterIdLst>
  <p:notesMasterIdLst>
    <p:notesMasterId r:id="rId32"/>
  </p:notesMasterIdLst>
  <p:sldIdLst>
    <p:sldId id="2076136299" r:id="rId3"/>
    <p:sldId id="2076136271" r:id="rId4"/>
    <p:sldId id="301" r:id="rId5"/>
    <p:sldId id="2076136325" r:id="rId6"/>
    <p:sldId id="260" r:id="rId7"/>
    <p:sldId id="259" r:id="rId8"/>
    <p:sldId id="2076136306" r:id="rId9"/>
    <p:sldId id="258" r:id="rId10"/>
    <p:sldId id="2076136308" r:id="rId11"/>
    <p:sldId id="2076136309" r:id="rId12"/>
    <p:sldId id="2076136310" r:id="rId13"/>
    <p:sldId id="2076136312" r:id="rId14"/>
    <p:sldId id="2076136275" r:id="rId15"/>
    <p:sldId id="2076136316" r:id="rId16"/>
    <p:sldId id="2076136314" r:id="rId17"/>
    <p:sldId id="2076136315" r:id="rId18"/>
    <p:sldId id="2076136317" r:id="rId19"/>
    <p:sldId id="2076136318" r:id="rId20"/>
    <p:sldId id="2076136319" r:id="rId21"/>
    <p:sldId id="2076136320" r:id="rId22"/>
    <p:sldId id="2076136321" r:id="rId23"/>
    <p:sldId id="2076136322" r:id="rId24"/>
    <p:sldId id="2076136323" r:id="rId25"/>
    <p:sldId id="2076136324" r:id="rId26"/>
    <p:sldId id="2076136305" r:id="rId27"/>
    <p:sldId id="2076136302" r:id="rId28"/>
    <p:sldId id="2076136326" r:id="rId29"/>
    <p:sldId id="2076136327" r:id="rId30"/>
    <p:sldId id="2076136328" r:id="rId31"/>
  </p:sldIdLst>
  <p:sldSz cx="12192000" cy="6858000"/>
  <p:notesSz cx="6858000" cy="9144000"/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D7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80" autoAdjust="0"/>
    <p:restoredTop sz="79039" autoAdjust="0"/>
  </p:normalViewPr>
  <p:slideViewPr>
    <p:cSldViewPr snapToGrid="0">
      <p:cViewPr varScale="1">
        <p:scale>
          <a:sx n="128" d="100"/>
          <a:sy n="128" d="100"/>
        </p:scale>
        <p:origin x="1428" y="120"/>
      </p:cViewPr>
      <p:guideLst/>
    </p:cSldViewPr>
  </p:slideViewPr>
  <p:notesTextViewPr>
    <p:cViewPr>
      <p:scale>
        <a:sx n="150" d="100"/>
        <a:sy n="15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heme" Target="theme/theme1.xml"/><Relationship Id="rId8" Type="http://schemas.openxmlformats.org/officeDocument/2006/relationships/slide" Target="slides/slide6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F1B369B-7A0A-4DF9-8F91-01E1305A3170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3F467E28-7016-4BDF-BB22-562AB2B99B6A}">
      <dgm:prSet/>
      <dgm:spPr/>
      <dgm:t>
        <a:bodyPr/>
        <a:lstStyle/>
        <a:p>
          <a:r>
            <a:rPr lang="en-US"/>
            <a:t>Infrastructure</a:t>
          </a:r>
        </a:p>
      </dgm:t>
    </dgm:pt>
    <dgm:pt modelId="{62166E3C-2483-4263-B8D8-30CDD9B90F38}" type="parTrans" cxnId="{84017D23-DB0D-4792-A405-DFF749DBD493}">
      <dgm:prSet/>
      <dgm:spPr/>
      <dgm:t>
        <a:bodyPr/>
        <a:lstStyle/>
        <a:p>
          <a:endParaRPr lang="en-US"/>
        </a:p>
      </dgm:t>
    </dgm:pt>
    <dgm:pt modelId="{40E2F24A-DE4D-4A93-8B97-FDB267FAB052}" type="sibTrans" cxnId="{84017D23-DB0D-4792-A405-DFF749DBD493}">
      <dgm:prSet/>
      <dgm:spPr/>
      <dgm:t>
        <a:bodyPr/>
        <a:lstStyle/>
        <a:p>
          <a:endParaRPr lang="en-US"/>
        </a:p>
      </dgm:t>
    </dgm:pt>
    <dgm:pt modelId="{E1D30853-E5A3-4417-9407-745F43E4F6D9}">
      <dgm:prSet/>
      <dgm:spPr/>
      <dgm:t>
        <a:bodyPr/>
        <a:lstStyle/>
        <a:p>
          <a:r>
            <a:rPr lang="en-US"/>
            <a:t>Applications</a:t>
          </a:r>
        </a:p>
      </dgm:t>
    </dgm:pt>
    <dgm:pt modelId="{B0FAE6E0-6E4C-49EA-8D96-C6E3988AB899}" type="parTrans" cxnId="{D40B7C9D-D5BF-461D-9E54-F54E3950B30B}">
      <dgm:prSet/>
      <dgm:spPr/>
      <dgm:t>
        <a:bodyPr/>
        <a:lstStyle/>
        <a:p>
          <a:endParaRPr lang="en-US"/>
        </a:p>
      </dgm:t>
    </dgm:pt>
    <dgm:pt modelId="{1E0C7584-7979-4C5E-9EC0-A3DB776957A5}" type="sibTrans" cxnId="{D40B7C9D-D5BF-461D-9E54-F54E3950B30B}">
      <dgm:prSet/>
      <dgm:spPr/>
      <dgm:t>
        <a:bodyPr/>
        <a:lstStyle/>
        <a:p>
          <a:endParaRPr lang="en-US"/>
        </a:p>
      </dgm:t>
    </dgm:pt>
    <dgm:pt modelId="{6D57E305-705E-4297-926F-9EEEF9F0606F}" type="pres">
      <dgm:prSet presAssocID="{CF1B369B-7A0A-4DF9-8F91-01E1305A3170}" presName="diagram" presStyleCnt="0">
        <dgm:presLayoutVars>
          <dgm:dir/>
          <dgm:resizeHandles val="exact"/>
        </dgm:presLayoutVars>
      </dgm:prSet>
      <dgm:spPr/>
    </dgm:pt>
    <dgm:pt modelId="{C778E3D1-9D92-419C-976A-6FE2A4848A75}" type="pres">
      <dgm:prSet presAssocID="{3F467E28-7016-4BDF-BB22-562AB2B99B6A}" presName="node" presStyleLbl="node1" presStyleIdx="0" presStyleCnt="2">
        <dgm:presLayoutVars>
          <dgm:bulletEnabled val="1"/>
        </dgm:presLayoutVars>
      </dgm:prSet>
      <dgm:spPr/>
    </dgm:pt>
    <dgm:pt modelId="{14F78B57-9920-4723-99BD-B97A4D2B3B26}" type="pres">
      <dgm:prSet presAssocID="{40E2F24A-DE4D-4A93-8B97-FDB267FAB052}" presName="sibTrans" presStyleCnt="0"/>
      <dgm:spPr/>
    </dgm:pt>
    <dgm:pt modelId="{812F67C9-BB3D-4A59-8363-1F080F4C7760}" type="pres">
      <dgm:prSet presAssocID="{E1D30853-E5A3-4417-9407-745F43E4F6D9}" presName="node" presStyleLbl="node1" presStyleIdx="1" presStyleCnt="2">
        <dgm:presLayoutVars>
          <dgm:bulletEnabled val="1"/>
        </dgm:presLayoutVars>
      </dgm:prSet>
      <dgm:spPr/>
    </dgm:pt>
  </dgm:ptLst>
  <dgm:cxnLst>
    <dgm:cxn modelId="{84017D23-DB0D-4792-A405-DFF749DBD493}" srcId="{CF1B369B-7A0A-4DF9-8F91-01E1305A3170}" destId="{3F467E28-7016-4BDF-BB22-562AB2B99B6A}" srcOrd="0" destOrd="0" parTransId="{62166E3C-2483-4263-B8D8-30CDD9B90F38}" sibTransId="{40E2F24A-DE4D-4A93-8B97-FDB267FAB052}"/>
    <dgm:cxn modelId="{00DB0F5E-5EDE-4B5A-90CA-C2EBA329A239}" type="presOf" srcId="{3F467E28-7016-4BDF-BB22-562AB2B99B6A}" destId="{C778E3D1-9D92-419C-976A-6FE2A4848A75}" srcOrd="0" destOrd="0" presId="urn:microsoft.com/office/officeart/2005/8/layout/default"/>
    <dgm:cxn modelId="{F0355E7B-5DF3-4CAA-BFF8-7AB7C0085B2E}" type="presOf" srcId="{CF1B369B-7A0A-4DF9-8F91-01E1305A3170}" destId="{6D57E305-705E-4297-926F-9EEEF9F0606F}" srcOrd="0" destOrd="0" presId="urn:microsoft.com/office/officeart/2005/8/layout/default"/>
    <dgm:cxn modelId="{E158837B-52F4-4B92-A5AD-FC5B06FCE29D}" type="presOf" srcId="{E1D30853-E5A3-4417-9407-745F43E4F6D9}" destId="{812F67C9-BB3D-4A59-8363-1F080F4C7760}" srcOrd="0" destOrd="0" presId="urn:microsoft.com/office/officeart/2005/8/layout/default"/>
    <dgm:cxn modelId="{D40B7C9D-D5BF-461D-9E54-F54E3950B30B}" srcId="{CF1B369B-7A0A-4DF9-8F91-01E1305A3170}" destId="{E1D30853-E5A3-4417-9407-745F43E4F6D9}" srcOrd="1" destOrd="0" parTransId="{B0FAE6E0-6E4C-49EA-8D96-C6E3988AB899}" sibTransId="{1E0C7584-7979-4C5E-9EC0-A3DB776957A5}"/>
    <dgm:cxn modelId="{72930AA0-C931-47E4-A324-128C034CFA12}" type="presParOf" srcId="{6D57E305-705E-4297-926F-9EEEF9F0606F}" destId="{C778E3D1-9D92-419C-976A-6FE2A4848A75}" srcOrd="0" destOrd="0" presId="urn:microsoft.com/office/officeart/2005/8/layout/default"/>
    <dgm:cxn modelId="{9B8C2CE9-D991-475F-8E04-9132707564AB}" type="presParOf" srcId="{6D57E305-705E-4297-926F-9EEEF9F0606F}" destId="{14F78B57-9920-4723-99BD-B97A4D2B3B26}" srcOrd="1" destOrd="0" presId="urn:microsoft.com/office/officeart/2005/8/layout/default"/>
    <dgm:cxn modelId="{DB21119F-2F4A-4AF1-B351-041837516EB9}" type="presParOf" srcId="{6D57E305-705E-4297-926F-9EEEF9F0606F}" destId="{812F67C9-BB3D-4A59-8363-1F080F4C7760}" srcOrd="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F1B369B-7A0A-4DF9-8F91-01E1305A3170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F467E28-7016-4BDF-BB22-562AB2B99B6A}">
      <dgm:prSet/>
      <dgm:spPr/>
      <dgm:t>
        <a:bodyPr/>
        <a:lstStyle/>
        <a:p>
          <a:r>
            <a:rPr lang="en-US" dirty="0"/>
            <a:t>Logs</a:t>
          </a:r>
        </a:p>
      </dgm:t>
    </dgm:pt>
    <dgm:pt modelId="{62166E3C-2483-4263-B8D8-30CDD9B90F38}" type="parTrans" cxnId="{84017D23-DB0D-4792-A405-DFF749DBD493}">
      <dgm:prSet/>
      <dgm:spPr/>
      <dgm:t>
        <a:bodyPr/>
        <a:lstStyle/>
        <a:p>
          <a:endParaRPr lang="en-US"/>
        </a:p>
      </dgm:t>
    </dgm:pt>
    <dgm:pt modelId="{40E2F24A-DE4D-4A93-8B97-FDB267FAB052}" type="sibTrans" cxnId="{84017D23-DB0D-4792-A405-DFF749DBD493}">
      <dgm:prSet/>
      <dgm:spPr/>
      <dgm:t>
        <a:bodyPr/>
        <a:lstStyle/>
        <a:p>
          <a:endParaRPr lang="en-US"/>
        </a:p>
      </dgm:t>
    </dgm:pt>
    <dgm:pt modelId="{E1D30853-E5A3-4417-9407-745F43E4F6D9}">
      <dgm:prSet/>
      <dgm:spPr/>
      <dgm:t>
        <a:bodyPr/>
        <a:lstStyle/>
        <a:p>
          <a:r>
            <a:rPr lang="en-US" dirty="0"/>
            <a:t>Metrics</a:t>
          </a:r>
        </a:p>
      </dgm:t>
    </dgm:pt>
    <dgm:pt modelId="{B0FAE6E0-6E4C-49EA-8D96-C6E3988AB899}" type="parTrans" cxnId="{D40B7C9D-D5BF-461D-9E54-F54E3950B30B}">
      <dgm:prSet/>
      <dgm:spPr/>
      <dgm:t>
        <a:bodyPr/>
        <a:lstStyle/>
        <a:p>
          <a:endParaRPr lang="en-US"/>
        </a:p>
      </dgm:t>
    </dgm:pt>
    <dgm:pt modelId="{1E0C7584-7979-4C5E-9EC0-A3DB776957A5}" type="sibTrans" cxnId="{D40B7C9D-D5BF-461D-9E54-F54E3950B30B}">
      <dgm:prSet/>
      <dgm:spPr/>
      <dgm:t>
        <a:bodyPr/>
        <a:lstStyle/>
        <a:p>
          <a:endParaRPr lang="en-US"/>
        </a:p>
      </dgm:t>
    </dgm:pt>
    <dgm:pt modelId="{6D57E305-705E-4297-926F-9EEEF9F0606F}" type="pres">
      <dgm:prSet presAssocID="{CF1B369B-7A0A-4DF9-8F91-01E1305A3170}" presName="diagram" presStyleCnt="0">
        <dgm:presLayoutVars>
          <dgm:dir/>
          <dgm:resizeHandles val="exact"/>
        </dgm:presLayoutVars>
      </dgm:prSet>
      <dgm:spPr/>
    </dgm:pt>
    <dgm:pt modelId="{C778E3D1-9D92-419C-976A-6FE2A4848A75}" type="pres">
      <dgm:prSet presAssocID="{3F467E28-7016-4BDF-BB22-562AB2B99B6A}" presName="node" presStyleLbl="node1" presStyleIdx="0" presStyleCnt="2">
        <dgm:presLayoutVars>
          <dgm:bulletEnabled val="1"/>
        </dgm:presLayoutVars>
      </dgm:prSet>
      <dgm:spPr/>
    </dgm:pt>
    <dgm:pt modelId="{14F78B57-9920-4723-99BD-B97A4D2B3B26}" type="pres">
      <dgm:prSet presAssocID="{40E2F24A-DE4D-4A93-8B97-FDB267FAB052}" presName="sibTrans" presStyleCnt="0"/>
      <dgm:spPr/>
    </dgm:pt>
    <dgm:pt modelId="{812F67C9-BB3D-4A59-8363-1F080F4C7760}" type="pres">
      <dgm:prSet presAssocID="{E1D30853-E5A3-4417-9407-745F43E4F6D9}" presName="node" presStyleLbl="node1" presStyleIdx="1" presStyleCnt="2">
        <dgm:presLayoutVars>
          <dgm:bulletEnabled val="1"/>
        </dgm:presLayoutVars>
      </dgm:prSet>
      <dgm:spPr/>
    </dgm:pt>
  </dgm:ptLst>
  <dgm:cxnLst>
    <dgm:cxn modelId="{84017D23-DB0D-4792-A405-DFF749DBD493}" srcId="{CF1B369B-7A0A-4DF9-8F91-01E1305A3170}" destId="{3F467E28-7016-4BDF-BB22-562AB2B99B6A}" srcOrd="0" destOrd="0" parTransId="{62166E3C-2483-4263-B8D8-30CDD9B90F38}" sibTransId="{40E2F24A-DE4D-4A93-8B97-FDB267FAB052}"/>
    <dgm:cxn modelId="{00DB0F5E-5EDE-4B5A-90CA-C2EBA329A239}" type="presOf" srcId="{3F467E28-7016-4BDF-BB22-562AB2B99B6A}" destId="{C778E3D1-9D92-419C-976A-6FE2A4848A75}" srcOrd="0" destOrd="0" presId="urn:microsoft.com/office/officeart/2005/8/layout/default"/>
    <dgm:cxn modelId="{F0355E7B-5DF3-4CAA-BFF8-7AB7C0085B2E}" type="presOf" srcId="{CF1B369B-7A0A-4DF9-8F91-01E1305A3170}" destId="{6D57E305-705E-4297-926F-9EEEF9F0606F}" srcOrd="0" destOrd="0" presId="urn:microsoft.com/office/officeart/2005/8/layout/default"/>
    <dgm:cxn modelId="{E158837B-52F4-4B92-A5AD-FC5B06FCE29D}" type="presOf" srcId="{E1D30853-E5A3-4417-9407-745F43E4F6D9}" destId="{812F67C9-BB3D-4A59-8363-1F080F4C7760}" srcOrd="0" destOrd="0" presId="urn:microsoft.com/office/officeart/2005/8/layout/default"/>
    <dgm:cxn modelId="{D40B7C9D-D5BF-461D-9E54-F54E3950B30B}" srcId="{CF1B369B-7A0A-4DF9-8F91-01E1305A3170}" destId="{E1D30853-E5A3-4417-9407-745F43E4F6D9}" srcOrd="1" destOrd="0" parTransId="{B0FAE6E0-6E4C-49EA-8D96-C6E3988AB899}" sibTransId="{1E0C7584-7979-4C5E-9EC0-A3DB776957A5}"/>
    <dgm:cxn modelId="{72930AA0-C931-47E4-A324-128C034CFA12}" type="presParOf" srcId="{6D57E305-705E-4297-926F-9EEEF9F0606F}" destId="{C778E3D1-9D92-419C-976A-6FE2A4848A75}" srcOrd="0" destOrd="0" presId="urn:microsoft.com/office/officeart/2005/8/layout/default"/>
    <dgm:cxn modelId="{9B8C2CE9-D991-475F-8E04-9132707564AB}" type="presParOf" srcId="{6D57E305-705E-4297-926F-9EEEF9F0606F}" destId="{14F78B57-9920-4723-99BD-B97A4D2B3B26}" srcOrd="1" destOrd="0" presId="urn:microsoft.com/office/officeart/2005/8/layout/default"/>
    <dgm:cxn modelId="{DB21119F-2F4A-4AF1-B351-041837516EB9}" type="presParOf" srcId="{6D57E305-705E-4297-926F-9EEEF9F0606F}" destId="{812F67C9-BB3D-4A59-8363-1F080F4C7760}" srcOrd="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F1B369B-7A0A-4DF9-8F91-01E1305A3170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F467E28-7016-4BDF-BB22-562AB2B99B6A}">
      <dgm:prSet/>
      <dgm:spPr/>
      <dgm:t>
        <a:bodyPr/>
        <a:lstStyle/>
        <a:p>
          <a:r>
            <a:rPr lang="en-US" dirty="0"/>
            <a:t>Logs</a:t>
          </a:r>
        </a:p>
      </dgm:t>
    </dgm:pt>
    <dgm:pt modelId="{62166E3C-2483-4263-B8D8-30CDD9B90F38}" type="parTrans" cxnId="{84017D23-DB0D-4792-A405-DFF749DBD493}">
      <dgm:prSet/>
      <dgm:spPr/>
      <dgm:t>
        <a:bodyPr/>
        <a:lstStyle/>
        <a:p>
          <a:endParaRPr lang="en-US"/>
        </a:p>
      </dgm:t>
    </dgm:pt>
    <dgm:pt modelId="{40E2F24A-DE4D-4A93-8B97-FDB267FAB052}" type="sibTrans" cxnId="{84017D23-DB0D-4792-A405-DFF749DBD493}">
      <dgm:prSet/>
      <dgm:spPr/>
      <dgm:t>
        <a:bodyPr/>
        <a:lstStyle/>
        <a:p>
          <a:endParaRPr lang="en-US"/>
        </a:p>
      </dgm:t>
    </dgm:pt>
    <dgm:pt modelId="{E1D30853-E5A3-4417-9407-745F43E4F6D9}">
      <dgm:prSet/>
      <dgm:spPr/>
      <dgm:t>
        <a:bodyPr/>
        <a:lstStyle/>
        <a:p>
          <a:r>
            <a:rPr lang="en-US" dirty="0"/>
            <a:t>Metrics</a:t>
          </a:r>
        </a:p>
      </dgm:t>
    </dgm:pt>
    <dgm:pt modelId="{B0FAE6E0-6E4C-49EA-8D96-C6E3988AB899}" type="parTrans" cxnId="{D40B7C9D-D5BF-461D-9E54-F54E3950B30B}">
      <dgm:prSet/>
      <dgm:spPr/>
      <dgm:t>
        <a:bodyPr/>
        <a:lstStyle/>
        <a:p>
          <a:endParaRPr lang="en-US"/>
        </a:p>
      </dgm:t>
    </dgm:pt>
    <dgm:pt modelId="{1E0C7584-7979-4C5E-9EC0-A3DB776957A5}" type="sibTrans" cxnId="{D40B7C9D-D5BF-461D-9E54-F54E3950B30B}">
      <dgm:prSet/>
      <dgm:spPr/>
      <dgm:t>
        <a:bodyPr/>
        <a:lstStyle/>
        <a:p>
          <a:endParaRPr lang="en-US"/>
        </a:p>
      </dgm:t>
    </dgm:pt>
    <dgm:pt modelId="{6D57E305-705E-4297-926F-9EEEF9F0606F}" type="pres">
      <dgm:prSet presAssocID="{CF1B369B-7A0A-4DF9-8F91-01E1305A3170}" presName="diagram" presStyleCnt="0">
        <dgm:presLayoutVars>
          <dgm:dir/>
          <dgm:resizeHandles val="exact"/>
        </dgm:presLayoutVars>
      </dgm:prSet>
      <dgm:spPr/>
    </dgm:pt>
    <dgm:pt modelId="{C778E3D1-9D92-419C-976A-6FE2A4848A75}" type="pres">
      <dgm:prSet presAssocID="{3F467E28-7016-4BDF-BB22-562AB2B99B6A}" presName="node" presStyleLbl="node1" presStyleIdx="0" presStyleCnt="2">
        <dgm:presLayoutVars>
          <dgm:bulletEnabled val="1"/>
        </dgm:presLayoutVars>
      </dgm:prSet>
      <dgm:spPr/>
    </dgm:pt>
    <dgm:pt modelId="{14F78B57-9920-4723-99BD-B97A4D2B3B26}" type="pres">
      <dgm:prSet presAssocID="{40E2F24A-DE4D-4A93-8B97-FDB267FAB052}" presName="sibTrans" presStyleCnt="0"/>
      <dgm:spPr/>
    </dgm:pt>
    <dgm:pt modelId="{812F67C9-BB3D-4A59-8363-1F080F4C7760}" type="pres">
      <dgm:prSet presAssocID="{E1D30853-E5A3-4417-9407-745F43E4F6D9}" presName="node" presStyleLbl="node1" presStyleIdx="1" presStyleCnt="2">
        <dgm:presLayoutVars>
          <dgm:bulletEnabled val="1"/>
        </dgm:presLayoutVars>
      </dgm:prSet>
      <dgm:spPr/>
    </dgm:pt>
  </dgm:ptLst>
  <dgm:cxnLst>
    <dgm:cxn modelId="{84017D23-DB0D-4792-A405-DFF749DBD493}" srcId="{CF1B369B-7A0A-4DF9-8F91-01E1305A3170}" destId="{3F467E28-7016-4BDF-BB22-562AB2B99B6A}" srcOrd="0" destOrd="0" parTransId="{62166E3C-2483-4263-B8D8-30CDD9B90F38}" sibTransId="{40E2F24A-DE4D-4A93-8B97-FDB267FAB052}"/>
    <dgm:cxn modelId="{00DB0F5E-5EDE-4B5A-90CA-C2EBA329A239}" type="presOf" srcId="{3F467E28-7016-4BDF-BB22-562AB2B99B6A}" destId="{C778E3D1-9D92-419C-976A-6FE2A4848A75}" srcOrd="0" destOrd="0" presId="urn:microsoft.com/office/officeart/2005/8/layout/default"/>
    <dgm:cxn modelId="{F0355E7B-5DF3-4CAA-BFF8-7AB7C0085B2E}" type="presOf" srcId="{CF1B369B-7A0A-4DF9-8F91-01E1305A3170}" destId="{6D57E305-705E-4297-926F-9EEEF9F0606F}" srcOrd="0" destOrd="0" presId="urn:microsoft.com/office/officeart/2005/8/layout/default"/>
    <dgm:cxn modelId="{E158837B-52F4-4B92-A5AD-FC5B06FCE29D}" type="presOf" srcId="{E1D30853-E5A3-4417-9407-745F43E4F6D9}" destId="{812F67C9-BB3D-4A59-8363-1F080F4C7760}" srcOrd="0" destOrd="0" presId="urn:microsoft.com/office/officeart/2005/8/layout/default"/>
    <dgm:cxn modelId="{D40B7C9D-D5BF-461D-9E54-F54E3950B30B}" srcId="{CF1B369B-7A0A-4DF9-8F91-01E1305A3170}" destId="{E1D30853-E5A3-4417-9407-745F43E4F6D9}" srcOrd="1" destOrd="0" parTransId="{B0FAE6E0-6E4C-49EA-8D96-C6E3988AB899}" sibTransId="{1E0C7584-7979-4C5E-9EC0-A3DB776957A5}"/>
    <dgm:cxn modelId="{72930AA0-C931-47E4-A324-128C034CFA12}" type="presParOf" srcId="{6D57E305-705E-4297-926F-9EEEF9F0606F}" destId="{C778E3D1-9D92-419C-976A-6FE2A4848A75}" srcOrd="0" destOrd="0" presId="urn:microsoft.com/office/officeart/2005/8/layout/default"/>
    <dgm:cxn modelId="{9B8C2CE9-D991-475F-8E04-9132707564AB}" type="presParOf" srcId="{6D57E305-705E-4297-926F-9EEEF9F0606F}" destId="{14F78B57-9920-4723-99BD-B97A4D2B3B26}" srcOrd="1" destOrd="0" presId="urn:microsoft.com/office/officeart/2005/8/layout/default"/>
    <dgm:cxn modelId="{DB21119F-2F4A-4AF1-B351-041837516EB9}" type="presParOf" srcId="{6D57E305-705E-4297-926F-9EEEF9F0606F}" destId="{812F67C9-BB3D-4A59-8363-1F080F4C7760}" srcOrd="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6890EB1-E73B-4A64-BE15-17A79B7DD491}" type="doc">
      <dgm:prSet loTypeId="urn:microsoft.com/office/officeart/2005/8/layout/cycle2" loCatId="cycle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AD2B833A-1175-4805-A59C-B46B30738B42}">
      <dgm:prSet/>
      <dgm:spPr/>
      <dgm:t>
        <a:bodyPr/>
        <a:lstStyle/>
        <a:p>
          <a:r>
            <a:rPr lang="nb-NO"/>
            <a:t>Monitoring platform</a:t>
          </a:r>
          <a:endParaRPr lang="en-US"/>
        </a:p>
      </dgm:t>
    </dgm:pt>
    <dgm:pt modelId="{314D1C32-080D-47E1-8BE9-641AC55B4285}" type="parTrans" cxnId="{48AF1972-F2DF-437E-B60D-745AA558E3B6}">
      <dgm:prSet/>
      <dgm:spPr/>
      <dgm:t>
        <a:bodyPr/>
        <a:lstStyle/>
        <a:p>
          <a:endParaRPr lang="en-US"/>
        </a:p>
      </dgm:t>
    </dgm:pt>
    <dgm:pt modelId="{FB0721A1-7E09-4F5D-B180-CD5AFDA15B87}" type="sibTrans" cxnId="{48AF1972-F2DF-437E-B60D-745AA558E3B6}">
      <dgm:prSet/>
      <dgm:spPr/>
      <dgm:t>
        <a:bodyPr/>
        <a:lstStyle/>
        <a:p>
          <a:endParaRPr lang="en-US"/>
        </a:p>
      </dgm:t>
    </dgm:pt>
    <dgm:pt modelId="{05F9EF80-5F25-4690-9E02-5F3590D90C2C}">
      <dgm:prSet/>
      <dgm:spPr/>
      <dgm:t>
        <a:bodyPr/>
        <a:lstStyle/>
        <a:p>
          <a:r>
            <a:rPr lang="nb-NO"/>
            <a:t>Monitors infra and apps 24/7</a:t>
          </a:r>
          <a:endParaRPr lang="en-US"/>
        </a:p>
      </dgm:t>
    </dgm:pt>
    <dgm:pt modelId="{46DA2127-E82F-4260-A986-ED83B6A93B13}" type="parTrans" cxnId="{9DE0893E-C631-4FB9-819A-AE0DAFAAEFE2}">
      <dgm:prSet/>
      <dgm:spPr/>
      <dgm:t>
        <a:bodyPr/>
        <a:lstStyle/>
        <a:p>
          <a:endParaRPr lang="en-US"/>
        </a:p>
      </dgm:t>
    </dgm:pt>
    <dgm:pt modelId="{16C8BF2A-7B32-462A-BF0C-F1B3A10641D0}" type="sibTrans" cxnId="{9DE0893E-C631-4FB9-819A-AE0DAFAAEFE2}">
      <dgm:prSet/>
      <dgm:spPr/>
      <dgm:t>
        <a:bodyPr/>
        <a:lstStyle/>
        <a:p>
          <a:endParaRPr lang="en-US"/>
        </a:p>
      </dgm:t>
    </dgm:pt>
    <dgm:pt modelId="{B8E96057-4C3F-4B41-9C32-31099E666C5A}">
      <dgm:prSet/>
      <dgm:spPr/>
      <dgm:t>
        <a:bodyPr/>
        <a:lstStyle/>
        <a:p>
          <a:r>
            <a:rPr lang="nb-NO"/>
            <a:t>Alerts during outages</a:t>
          </a:r>
          <a:endParaRPr lang="en-US"/>
        </a:p>
      </dgm:t>
    </dgm:pt>
    <dgm:pt modelId="{6804C87F-EC0A-47FE-A7AA-61F7F92128BC}" type="parTrans" cxnId="{D8AAA4BE-F0CC-471B-95FE-1C7B480C8E6A}">
      <dgm:prSet/>
      <dgm:spPr/>
      <dgm:t>
        <a:bodyPr/>
        <a:lstStyle/>
        <a:p>
          <a:endParaRPr lang="en-US"/>
        </a:p>
      </dgm:t>
    </dgm:pt>
    <dgm:pt modelId="{00719A06-A7C4-428D-B34A-7A7434BDB2C6}" type="sibTrans" cxnId="{D8AAA4BE-F0CC-471B-95FE-1C7B480C8E6A}">
      <dgm:prSet/>
      <dgm:spPr/>
      <dgm:t>
        <a:bodyPr/>
        <a:lstStyle/>
        <a:p>
          <a:endParaRPr lang="en-US"/>
        </a:p>
      </dgm:t>
    </dgm:pt>
    <dgm:pt modelId="{FD8AD0B7-4FEA-4C4B-B2D1-81E819D7BF76}">
      <dgm:prSet/>
      <dgm:spPr/>
      <dgm:t>
        <a:bodyPr/>
        <a:lstStyle/>
        <a:p>
          <a:r>
            <a:rPr lang="nb-NO"/>
            <a:t>Reports for analysis</a:t>
          </a:r>
          <a:endParaRPr lang="en-US"/>
        </a:p>
      </dgm:t>
    </dgm:pt>
    <dgm:pt modelId="{47B7C849-7F9F-40BD-8CF8-3E1C45109181}" type="parTrans" cxnId="{6EE9A50B-35E4-4BD2-8448-266A3EFF81EC}">
      <dgm:prSet/>
      <dgm:spPr/>
      <dgm:t>
        <a:bodyPr/>
        <a:lstStyle/>
        <a:p>
          <a:endParaRPr lang="en-US"/>
        </a:p>
      </dgm:t>
    </dgm:pt>
    <dgm:pt modelId="{E4F77B05-F17A-4A3B-A3D8-8F06E95EA58A}" type="sibTrans" cxnId="{6EE9A50B-35E4-4BD2-8448-266A3EFF81EC}">
      <dgm:prSet/>
      <dgm:spPr/>
      <dgm:t>
        <a:bodyPr/>
        <a:lstStyle/>
        <a:p>
          <a:endParaRPr lang="en-US"/>
        </a:p>
      </dgm:t>
    </dgm:pt>
    <dgm:pt modelId="{A6496A02-8E8F-4F4C-BF92-A5E75522BB44}" type="pres">
      <dgm:prSet presAssocID="{86890EB1-E73B-4A64-BE15-17A79B7DD491}" presName="cycle" presStyleCnt="0">
        <dgm:presLayoutVars>
          <dgm:dir/>
          <dgm:resizeHandles val="exact"/>
        </dgm:presLayoutVars>
      </dgm:prSet>
      <dgm:spPr/>
    </dgm:pt>
    <dgm:pt modelId="{2F96BAB3-ECF6-4292-B299-07F3FF3624D6}" type="pres">
      <dgm:prSet presAssocID="{AD2B833A-1175-4805-A59C-B46B30738B42}" presName="node" presStyleLbl="node1" presStyleIdx="0" presStyleCnt="4">
        <dgm:presLayoutVars>
          <dgm:bulletEnabled val="1"/>
        </dgm:presLayoutVars>
      </dgm:prSet>
      <dgm:spPr/>
    </dgm:pt>
    <dgm:pt modelId="{44DF2F89-096D-4639-B6AE-C49F24EC0DD0}" type="pres">
      <dgm:prSet presAssocID="{FB0721A1-7E09-4F5D-B180-CD5AFDA15B87}" presName="sibTrans" presStyleLbl="sibTrans2D1" presStyleIdx="0" presStyleCnt="4"/>
      <dgm:spPr/>
    </dgm:pt>
    <dgm:pt modelId="{70B0060D-2DAE-4BCD-A651-6EB1D0F0B099}" type="pres">
      <dgm:prSet presAssocID="{FB0721A1-7E09-4F5D-B180-CD5AFDA15B87}" presName="connectorText" presStyleLbl="sibTrans2D1" presStyleIdx="0" presStyleCnt="4"/>
      <dgm:spPr/>
    </dgm:pt>
    <dgm:pt modelId="{24AE392F-B7CF-49C2-B6E6-71023F4F7575}" type="pres">
      <dgm:prSet presAssocID="{05F9EF80-5F25-4690-9E02-5F3590D90C2C}" presName="node" presStyleLbl="node1" presStyleIdx="1" presStyleCnt="4">
        <dgm:presLayoutVars>
          <dgm:bulletEnabled val="1"/>
        </dgm:presLayoutVars>
      </dgm:prSet>
      <dgm:spPr/>
    </dgm:pt>
    <dgm:pt modelId="{162E6F92-E716-4E45-ADC4-0ECFB4EE8CEC}" type="pres">
      <dgm:prSet presAssocID="{16C8BF2A-7B32-462A-BF0C-F1B3A10641D0}" presName="sibTrans" presStyleLbl="sibTrans2D1" presStyleIdx="1" presStyleCnt="4"/>
      <dgm:spPr/>
    </dgm:pt>
    <dgm:pt modelId="{C22C2484-8669-4BD8-B671-9B771BD1A54D}" type="pres">
      <dgm:prSet presAssocID="{16C8BF2A-7B32-462A-BF0C-F1B3A10641D0}" presName="connectorText" presStyleLbl="sibTrans2D1" presStyleIdx="1" presStyleCnt="4"/>
      <dgm:spPr/>
    </dgm:pt>
    <dgm:pt modelId="{C4B70610-CEE0-4EC3-B6B0-1A11F027C69F}" type="pres">
      <dgm:prSet presAssocID="{B8E96057-4C3F-4B41-9C32-31099E666C5A}" presName="node" presStyleLbl="node1" presStyleIdx="2" presStyleCnt="4">
        <dgm:presLayoutVars>
          <dgm:bulletEnabled val="1"/>
        </dgm:presLayoutVars>
      </dgm:prSet>
      <dgm:spPr/>
    </dgm:pt>
    <dgm:pt modelId="{6FDF2416-91FF-4054-8EAC-D4B3FA75BDB6}" type="pres">
      <dgm:prSet presAssocID="{00719A06-A7C4-428D-B34A-7A7434BDB2C6}" presName="sibTrans" presStyleLbl="sibTrans2D1" presStyleIdx="2" presStyleCnt="4"/>
      <dgm:spPr/>
    </dgm:pt>
    <dgm:pt modelId="{48DD2BB3-9EF6-4C6E-B586-BD54B1C2F65D}" type="pres">
      <dgm:prSet presAssocID="{00719A06-A7C4-428D-B34A-7A7434BDB2C6}" presName="connectorText" presStyleLbl="sibTrans2D1" presStyleIdx="2" presStyleCnt="4"/>
      <dgm:spPr/>
    </dgm:pt>
    <dgm:pt modelId="{1E62CD73-D5AD-4315-98DE-E9422D10618A}" type="pres">
      <dgm:prSet presAssocID="{FD8AD0B7-4FEA-4C4B-B2D1-81E819D7BF76}" presName="node" presStyleLbl="node1" presStyleIdx="3" presStyleCnt="4">
        <dgm:presLayoutVars>
          <dgm:bulletEnabled val="1"/>
        </dgm:presLayoutVars>
      </dgm:prSet>
      <dgm:spPr/>
    </dgm:pt>
    <dgm:pt modelId="{B32AB21F-1F72-495B-8703-7A86F38BDBBD}" type="pres">
      <dgm:prSet presAssocID="{E4F77B05-F17A-4A3B-A3D8-8F06E95EA58A}" presName="sibTrans" presStyleLbl="sibTrans2D1" presStyleIdx="3" presStyleCnt="4"/>
      <dgm:spPr/>
    </dgm:pt>
    <dgm:pt modelId="{11D85405-1F09-4FB8-8AF5-452D917E9FD8}" type="pres">
      <dgm:prSet presAssocID="{E4F77B05-F17A-4A3B-A3D8-8F06E95EA58A}" presName="connectorText" presStyleLbl="sibTrans2D1" presStyleIdx="3" presStyleCnt="4"/>
      <dgm:spPr/>
    </dgm:pt>
  </dgm:ptLst>
  <dgm:cxnLst>
    <dgm:cxn modelId="{DC731F03-D4E3-4C21-83EE-BCD39A2F75D7}" type="presOf" srcId="{B8E96057-4C3F-4B41-9C32-31099E666C5A}" destId="{C4B70610-CEE0-4EC3-B6B0-1A11F027C69F}" srcOrd="0" destOrd="0" presId="urn:microsoft.com/office/officeart/2005/8/layout/cycle2"/>
    <dgm:cxn modelId="{6EE9A50B-35E4-4BD2-8448-266A3EFF81EC}" srcId="{86890EB1-E73B-4A64-BE15-17A79B7DD491}" destId="{FD8AD0B7-4FEA-4C4B-B2D1-81E819D7BF76}" srcOrd="3" destOrd="0" parTransId="{47B7C849-7F9F-40BD-8CF8-3E1C45109181}" sibTransId="{E4F77B05-F17A-4A3B-A3D8-8F06E95EA58A}"/>
    <dgm:cxn modelId="{8AAD8D28-D919-48AD-8AFA-90283F9FE788}" type="presOf" srcId="{E4F77B05-F17A-4A3B-A3D8-8F06E95EA58A}" destId="{B32AB21F-1F72-495B-8703-7A86F38BDBBD}" srcOrd="0" destOrd="0" presId="urn:microsoft.com/office/officeart/2005/8/layout/cycle2"/>
    <dgm:cxn modelId="{6BF7A439-F5FE-40A8-9213-FD7076423473}" type="presOf" srcId="{16C8BF2A-7B32-462A-BF0C-F1B3A10641D0}" destId="{C22C2484-8669-4BD8-B671-9B771BD1A54D}" srcOrd="1" destOrd="0" presId="urn:microsoft.com/office/officeart/2005/8/layout/cycle2"/>
    <dgm:cxn modelId="{9DE0893E-C631-4FB9-819A-AE0DAFAAEFE2}" srcId="{86890EB1-E73B-4A64-BE15-17A79B7DD491}" destId="{05F9EF80-5F25-4690-9E02-5F3590D90C2C}" srcOrd="1" destOrd="0" parTransId="{46DA2127-E82F-4260-A986-ED83B6A93B13}" sibTransId="{16C8BF2A-7B32-462A-BF0C-F1B3A10641D0}"/>
    <dgm:cxn modelId="{F94E2162-5482-492C-8348-0100B06B4025}" type="presOf" srcId="{FB0721A1-7E09-4F5D-B180-CD5AFDA15B87}" destId="{70B0060D-2DAE-4BCD-A651-6EB1D0F0B099}" srcOrd="1" destOrd="0" presId="urn:microsoft.com/office/officeart/2005/8/layout/cycle2"/>
    <dgm:cxn modelId="{CC200368-E8EF-4907-8070-DB05A17CAA36}" type="presOf" srcId="{E4F77B05-F17A-4A3B-A3D8-8F06E95EA58A}" destId="{11D85405-1F09-4FB8-8AF5-452D917E9FD8}" srcOrd="1" destOrd="0" presId="urn:microsoft.com/office/officeart/2005/8/layout/cycle2"/>
    <dgm:cxn modelId="{C7F07F6B-66B0-4DB3-BF35-B22C8626F842}" type="presOf" srcId="{FB0721A1-7E09-4F5D-B180-CD5AFDA15B87}" destId="{44DF2F89-096D-4639-B6AE-C49F24EC0DD0}" srcOrd="0" destOrd="0" presId="urn:microsoft.com/office/officeart/2005/8/layout/cycle2"/>
    <dgm:cxn modelId="{88D16251-4280-4509-84E8-1E995217C43E}" type="presOf" srcId="{AD2B833A-1175-4805-A59C-B46B30738B42}" destId="{2F96BAB3-ECF6-4292-B299-07F3FF3624D6}" srcOrd="0" destOrd="0" presId="urn:microsoft.com/office/officeart/2005/8/layout/cycle2"/>
    <dgm:cxn modelId="{48AF1972-F2DF-437E-B60D-745AA558E3B6}" srcId="{86890EB1-E73B-4A64-BE15-17A79B7DD491}" destId="{AD2B833A-1175-4805-A59C-B46B30738B42}" srcOrd="0" destOrd="0" parTransId="{314D1C32-080D-47E1-8BE9-641AC55B4285}" sibTransId="{FB0721A1-7E09-4F5D-B180-CD5AFDA15B87}"/>
    <dgm:cxn modelId="{CF134375-4A6D-430A-B6FE-D42F21BC5DEE}" type="presOf" srcId="{00719A06-A7C4-428D-B34A-7A7434BDB2C6}" destId="{6FDF2416-91FF-4054-8EAC-D4B3FA75BDB6}" srcOrd="0" destOrd="0" presId="urn:microsoft.com/office/officeart/2005/8/layout/cycle2"/>
    <dgm:cxn modelId="{09E28057-12DA-48C5-9C26-8261F442FF86}" type="presOf" srcId="{05F9EF80-5F25-4690-9E02-5F3590D90C2C}" destId="{24AE392F-B7CF-49C2-B6E6-71023F4F7575}" srcOrd="0" destOrd="0" presId="urn:microsoft.com/office/officeart/2005/8/layout/cycle2"/>
    <dgm:cxn modelId="{3B899DA9-C3F7-464C-BC5D-D449292B22B4}" type="presOf" srcId="{FD8AD0B7-4FEA-4C4B-B2D1-81E819D7BF76}" destId="{1E62CD73-D5AD-4315-98DE-E9422D10618A}" srcOrd="0" destOrd="0" presId="urn:microsoft.com/office/officeart/2005/8/layout/cycle2"/>
    <dgm:cxn modelId="{BC4B1EB2-7FAE-493A-9998-8B15A5E26AB6}" type="presOf" srcId="{00719A06-A7C4-428D-B34A-7A7434BDB2C6}" destId="{48DD2BB3-9EF6-4C6E-B586-BD54B1C2F65D}" srcOrd="1" destOrd="0" presId="urn:microsoft.com/office/officeart/2005/8/layout/cycle2"/>
    <dgm:cxn modelId="{DB442AB4-68DC-45AC-9773-E5D31249BB83}" type="presOf" srcId="{86890EB1-E73B-4A64-BE15-17A79B7DD491}" destId="{A6496A02-8E8F-4F4C-BF92-A5E75522BB44}" srcOrd="0" destOrd="0" presId="urn:microsoft.com/office/officeart/2005/8/layout/cycle2"/>
    <dgm:cxn modelId="{D8AAA4BE-F0CC-471B-95FE-1C7B480C8E6A}" srcId="{86890EB1-E73B-4A64-BE15-17A79B7DD491}" destId="{B8E96057-4C3F-4B41-9C32-31099E666C5A}" srcOrd="2" destOrd="0" parTransId="{6804C87F-EC0A-47FE-A7AA-61F7F92128BC}" sibTransId="{00719A06-A7C4-428D-B34A-7A7434BDB2C6}"/>
    <dgm:cxn modelId="{FE1EB5BE-B731-408F-88FC-022B7CB4C586}" type="presOf" srcId="{16C8BF2A-7B32-462A-BF0C-F1B3A10641D0}" destId="{162E6F92-E716-4E45-ADC4-0ECFB4EE8CEC}" srcOrd="0" destOrd="0" presId="urn:microsoft.com/office/officeart/2005/8/layout/cycle2"/>
    <dgm:cxn modelId="{76994EB2-C76A-49CB-ACA3-63A346D46F4C}" type="presParOf" srcId="{A6496A02-8E8F-4F4C-BF92-A5E75522BB44}" destId="{2F96BAB3-ECF6-4292-B299-07F3FF3624D6}" srcOrd="0" destOrd="0" presId="urn:microsoft.com/office/officeart/2005/8/layout/cycle2"/>
    <dgm:cxn modelId="{47C8CD71-C40E-47CC-931C-CD782F85A482}" type="presParOf" srcId="{A6496A02-8E8F-4F4C-BF92-A5E75522BB44}" destId="{44DF2F89-096D-4639-B6AE-C49F24EC0DD0}" srcOrd="1" destOrd="0" presId="urn:microsoft.com/office/officeart/2005/8/layout/cycle2"/>
    <dgm:cxn modelId="{427E66D2-CF87-4A69-B76F-CB59D7A08305}" type="presParOf" srcId="{44DF2F89-096D-4639-B6AE-C49F24EC0DD0}" destId="{70B0060D-2DAE-4BCD-A651-6EB1D0F0B099}" srcOrd="0" destOrd="0" presId="urn:microsoft.com/office/officeart/2005/8/layout/cycle2"/>
    <dgm:cxn modelId="{B449ECDA-11F2-491E-8335-B99307A4FC9F}" type="presParOf" srcId="{A6496A02-8E8F-4F4C-BF92-A5E75522BB44}" destId="{24AE392F-B7CF-49C2-B6E6-71023F4F7575}" srcOrd="2" destOrd="0" presId="urn:microsoft.com/office/officeart/2005/8/layout/cycle2"/>
    <dgm:cxn modelId="{C930C6FB-A61B-461E-A1A0-8110E226A0A4}" type="presParOf" srcId="{A6496A02-8E8F-4F4C-BF92-A5E75522BB44}" destId="{162E6F92-E716-4E45-ADC4-0ECFB4EE8CEC}" srcOrd="3" destOrd="0" presId="urn:microsoft.com/office/officeart/2005/8/layout/cycle2"/>
    <dgm:cxn modelId="{C096D63C-35FA-41AD-946A-D672403C171F}" type="presParOf" srcId="{162E6F92-E716-4E45-ADC4-0ECFB4EE8CEC}" destId="{C22C2484-8669-4BD8-B671-9B771BD1A54D}" srcOrd="0" destOrd="0" presId="urn:microsoft.com/office/officeart/2005/8/layout/cycle2"/>
    <dgm:cxn modelId="{F5332B42-318B-466F-9FFF-BFE27266D820}" type="presParOf" srcId="{A6496A02-8E8F-4F4C-BF92-A5E75522BB44}" destId="{C4B70610-CEE0-4EC3-B6B0-1A11F027C69F}" srcOrd="4" destOrd="0" presId="urn:microsoft.com/office/officeart/2005/8/layout/cycle2"/>
    <dgm:cxn modelId="{80DDD761-13F0-4E2F-8DEF-1971DBDCD143}" type="presParOf" srcId="{A6496A02-8E8F-4F4C-BF92-A5E75522BB44}" destId="{6FDF2416-91FF-4054-8EAC-D4B3FA75BDB6}" srcOrd="5" destOrd="0" presId="urn:microsoft.com/office/officeart/2005/8/layout/cycle2"/>
    <dgm:cxn modelId="{278606D7-CA13-49E9-91F5-410420872297}" type="presParOf" srcId="{6FDF2416-91FF-4054-8EAC-D4B3FA75BDB6}" destId="{48DD2BB3-9EF6-4C6E-B586-BD54B1C2F65D}" srcOrd="0" destOrd="0" presId="urn:microsoft.com/office/officeart/2005/8/layout/cycle2"/>
    <dgm:cxn modelId="{BAADF546-249E-439C-A4FB-81F494221766}" type="presParOf" srcId="{A6496A02-8E8F-4F4C-BF92-A5E75522BB44}" destId="{1E62CD73-D5AD-4315-98DE-E9422D10618A}" srcOrd="6" destOrd="0" presId="urn:microsoft.com/office/officeart/2005/8/layout/cycle2"/>
    <dgm:cxn modelId="{99E27334-5477-4408-997F-8E10B2E9D250}" type="presParOf" srcId="{A6496A02-8E8F-4F4C-BF92-A5E75522BB44}" destId="{B32AB21F-1F72-495B-8703-7A86F38BDBBD}" srcOrd="7" destOrd="0" presId="urn:microsoft.com/office/officeart/2005/8/layout/cycle2"/>
    <dgm:cxn modelId="{AB40C2FE-FCC4-4222-BDA5-F01131B4C92B}" type="presParOf" srcId="{B32AB21F-1F72-495B-8703-7A86F38BDBBD}" destId="{11D85405-1F09-4FB8-8AF5-452D917E9FD8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78E3D1-9D92-419C-976A-6FE2A4848A75}">
      <dsp:nvSpPr>
        <dsp:cNvPr id="0" name=""/>
        <dsp:cNvSpPr/>
      </dsp:nvSpPr>
      <dsp:spPr>
        <a:xfrm>
          <a:off x="1386" y="655024"/>
          <a:ext cx="5408583" cy="324515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/>
            <a:t>Infrastructure</a:t>
          </a:r>
        </a:p>
      </dsp:txBody>
      <dsp:txXfrm>
        <a:off x="1386" y="655024"/>
        <a:ext cx="5408583" cy="3245150"/>
      </dsp:txXfrm>
    </dsp:sp>
    <dsp:sp modelId="{812F67C9-BB3D-4A59-8363-1F080F4C7760}">
      <dsp:nvSpPr>
        <dsp:cNvPr id="0" name=""/>
        <dsp:cNvSpPr/>
      </dsp:nvSpPr>
      <dsp:spPr>
        <a:xfrm>
          <a:off x="5950829" y="655024"/>
          <a:ext cx="5408583" cy="324515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/>
            <a:t>Applications</a:t>
          </a:r>
        </a:p>
      </dsp:txBody>
      <dsp:txXfrm>
        <a:off x="5950829" y="655024"/>
        <a:ext cx="5408583" cy="324515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78E3D1-9D92-419C-976A-6FE2A4848A75}">
      <dsp:nvSpPr>
        <dsp:cNvPr id="0" name=""/>
        <dsp:cNvSpPr/>
      </dsp:nvSpPr>
      <dsp:spPr>
        <a:xfrm>
          <a:off x="1386" y="655024"/>
          <a:ext cx="5408583" cy="324515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/>
            <a:t>Logs</a:t>
          </a:r>
        </a:p>
      </dsp:txBody>
      <dsp:txXfrm>
        <a:off x="1386" y="655024"/>
        <a:ext cx="5408583" cy="3245150"/>
      </dsp:txXfrm>
    </dsp:sp>
    <dsp:sp modelId="{812F67C9-BB3D-4A59-8363-1F080F4C7760}">
      <dsp:nvSpPr>
        <dsp:cNvPr id="0" name=""/>
        <dsp:cNvSpPr/>
      </dsp:nvSpPr>
      <dsp:spPr>
        <a:xfrm>
          <a:off x="5950829" y="655024"/>
          <a:ext cx="5408583" cy="324515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/>
            <a:t>Metrics</a:t>
          </a:r>
        </a:p>
      </dsp:txBody>
      <dsp:txXfrm>
        <a:off x="5950829" y="655024"/>
        <a:ext cx="5408583" cy="324515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78E3D1-9D92-419C-976A-6FE2A4848A75}">
      <dsp:nvSpPr>
        <dsp:cNvPr id="0" name=""/>
        <dsp:cNvSpPr/>
      </dsp:nvSpPr>
      <dsp:spPr>
        <a:xfrm>
          <a:off x="1386" y="655024"/>
          <a:ext cx="5408583" cy="324515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/>
            <a:t>Logs</a:t>
          </a:r>
        </a:p>
      </dsp:txBody>
      <dsp:txXfrm>
        <a:off x="1386" y="655024"/>
        <a:ext cx="5408583" cy="3245150"/>
      </dsp:txXfrm>
    </dsp:sp>
    <dsp:sp modelId="{812F67C9-BB3D-4A59-8363-1F080F4C7760}">
      <dsp:nvSpPr>
        <dsp:cNvPr id="0" name=""/>
        <dsp:cNvSpPr/>
      </dsp:nvSpPr>
      <dsp:spPr>
        <a:xfrm>
          <a:off x="5950829" y="655024"/>
          <a:ext cx="5408583" cy="324515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/>
            <a:t>Metrics</a:t>
          </a:r>
        </a:p>
      </dsp:txBody>
      <dsp:txXfrm>
        <a:off x="5950829" y="655024"/>
        <a:ext cx="5408583" cy="324515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96BAB3-ECF6-4292-B299-07F3FF3624D6}">
      <dsp:nvSpPr>
        <dsp:cNvPr id="0" name=""/>
        <dsp:cNvSpPr/>
      </dsp:nvSpPr>
      <dsp:spPr>
        <a:xfrm>
          <a:off x="4950934" y="573"/>
          <a:ext cx="1458930" cy="145893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1700" kern="1200"/>
            <a:t>Monitoring platform</a:t>
          </a:r>
          <a:endParaRPr lang="en-US" sz="1700" kern="1200"/>
        </a:p>
      </dsp:txBody>
      <dsp:txXfrm>
        <a:off x="5164589" y="214228"/>
        <a:ext cx="1031620" cy="1031620"/>
      </dsp:txXfrm>
    </dsp:sp>
    <dsp:sp modelId="{44DF2F89-096D-4639-B6AE-C49F24EC0DD0}">
      <dsp:nvSpPr>
        <dsp:cNvPr id="0" name=""/>
        <dsp:cNvSpPr/>
      </dsp:nvSpPr>
      <dsp:spPr>
        <a:xfrm rot="2700000">
          <a:off x="6253083" y="1249885"/>
          <a:ext cx="386715" cy="49238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6270073" y="1307346"/>
        <a:ext cx="270701" cy="295433"/>
      </dsp:txXfrm>
    </dsp:sp>
    <dsp:sp modelId="{24AE392F-B7CF-49C2-B6E6-71023F4F7575}">
      <dsp:nvSpPr>
        <dsp:cNvPr id="0" name=""/>
        <dsp:cNvSpPr/>
      </dsp:nvSpPr>
      <dsp:spPr>
        <a:xfrm>
          <a:off x="6498495" y="1548134"/>
          <a:ext cx="1458930" cy="145893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1700" kern="1200"/>
            <a:t>Monitors infra and apps 24/7</a:t>
          </a:r>
          <a:endParaRPr lang="en-US" sz="1700" kern="1200"/>
        </a:p>
      </dsp:txBody>
      <dsp:txXfrm>
        <a:off x="6712150" y="1761789"/>
        <a:ext cx="1031620" cy="1031620"/>
      </dsp:txXfrm>
    </dsp:sp>
    <dsp:sp modelId="{162E6F92-E716-4E45-ADC4-0ECFB4EE8CEC}">
      <dsp:nvSpPr>
        <dsp:cNvPr id="0" name=""/>
        <dsp:cNvSpPr/>
      </dsp:nvSpPr>
      <dsp:spPr>
        <a:xfrm rot="8100000">
          <a:off x="6268562" y="2797446"/>
          <a:ext cx="386715" cy="49238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 rot="10800000">
        <a:off x="6367586" y="2854907"/>
        <a:ext cx="270701" cy="295433"/>
      </dsp:txXfrm>
    </dsp:sp>
    <dsp:sp modelId="{C4B70610-CEE0-4EC3-B6B0-1A11F027C69F}">
      <dsp:nvSpPr>
        <dsp:cNvPr id="0" name=""/>
        <dsp:cNvSpPr/>
      </dsp:nvSpPr>
      <dsp:spPr>
        <a:xfrm>
          <a:off x="4950934" y="3095695"/>
          <a:ext cx="1458930" cy="145893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1700" kern="1200"/>
            <a:t>Alerts during outages</a:t>
          </a:r>
          <a:endParaRPr lang="en-US" sz="1700" kern="1200"/>
        </a:p>
      </dsp:txBody>
      <dsp:txXfrm>
        <a:off x="5164589" y="3309350"/>
        <a:ext cx="1031620" cy="1031620"/>
      </dsp:txXfrm>
    </dsp:sp>
    <dsp:sp modelId="{6FDF2416-91FF-4054-8EAC-D4B3FA75BDB6}">
      <dsp:nvSpPr>
        <dsp:cNvPr id="0" name=""/>
        <dsp:cNvSpPr/>
      </dsp:nvSpPr>
      <dsp:spPr>
        <a:xfrm rot="13500000">
          <a:off x="4721000" y="2812925"/>
          <a:ext cx="386715" cy="49238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 rot="10800000">
        <a:off x="4820024" y="2952420"/>
        <a:ext cx="270701" cy="295433"/>
      </dsp:txXfrm>
    </dsp:sp>
    <dsp:sp modelId="{1E62CD73-D5AD-4315-98DE-E9422D10618A}">
      <dsp:nvSpPr>
        <dsp:cNvPr id="0" name=""/>
        <dsp:cNvSpPr/>
      </dsp:nvSpPr>
      <dsp:spPr>
        <a:xfrm>
          <a:off x="3403373" y="1548134"/>
          <a:ext cx="1458930" cy="145893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1700" kern="1200"/>
            <a:t>Reports for analysis</a:t>
          </a:r>
          <a:endParaRPr lang="en-US" sz="1700" kern="1200"/>
        </a:p>
      </dsp:txBody>
      <dsp:txXfrm>
        <a:off x="3617028" y="1761789"/>
        <a:ext cx="1031620" cy="1031620"/>
      </dsp:txXfrm>
    </dsp:sp>
    <dsp:sp modelId="{B32AB21F-1F72-495B-8703-7A86F38BDBBD}">
      <dsp:nvSpPr>
        <dsp:cNvPr id="0" name=""/>
        <dsp:cNvSpPr/>
      </dsp:nvSpPr>
      <dsp:spPr>
        <a:xfrm rot="18900000">
          <a:off x="4705522" y="1265363"/>
          <a:ext cx="386715" cy="49238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4722512" y="1404858"/>
        <a:ext cx="270701" cy="29543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ECB77B-8C2F-499B-AE9C-A56E6D14A93C}" type="datetimeFigureOut">
              <a:rPr lang="nb-NO" smtClean="0"/>
              <a:t>17.02.2022</a:t>
            </a:fld>
            <a:endParaRPr lang="nb-NO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b-NO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3A52E1-8A48-429C-8A5A-7D4445DBC12D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8477833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azure-monitor/logs/log-query-overview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msdevno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A560F4-8102-4EC4-BB24-179BCBD2EB8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797309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A560F4-8102-4EC4-BB24-179BCBD2EB8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433176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A cluster is a set of computers that you configure to work together and view as a single system. The computers configured in the cluster will typically do different type of tasks. For example, they'll host websites, APIs, or run compute-intensive batches.</a:t>
            </a:r>
          </a:p>
          <a:p>
            <a:pPr algn="l"/>
            <a:endParaRPr lang="en-US" b="0" i="0" dirty="0">
              <a:solidFill>
                <a:srgbClr val="171717"/>
              </a:solidFill>
              <a:effectLst/>
              <a:latin typeface="Segoe UI" panose="020B0502040204020203" pitchFamily="34" charset="0"/>
            </a:endParaRPr>
          </a:p>
          <a:p>
            <a:pPr algn="l"/>
            <a:r>
              <a:rPr lang="en-US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A cluster uses centralized software that's responsible for scheduling and controlling these tasks. The computers in a cluster that run the tasks are called </a:t>
            </a:r>
            <a:r>
              <a:rPr lang="en-US" b="0" i="1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nodes</a:t>
            </a:r>
            <a:r>
              <a:rPr lang="en-US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, and the computers that run the scheduling software are called control </a:t>
            </a:r>
            <a:r>
              <a:rPr lang="en-US" b="0" i="1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planes</a:t>
            </a:r>
            <a:r>
              <a:rPr lang="en-US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.</a:t>
            </a:r>
          </a:p>
          <a:p>
            <a:endParaRPr lang="en-US" dirty="0"/>
          </a:p>
          <a:p>
            <a:r>
              <a:rPr lang="en-US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A node in a Kubernetes cluster is where your compute workloads run. </a:t>
            </a:r>
          </a:p>
          <a:p>
            <a:r>
              <a:rPr lang="en-US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Each node communicates with the control plane via the API server to inform it about state changes on the node.</a:t>
            </a:r>
            <a:endParaRPr lang="en-US" dirty="0"/>
          </a:p>
          <a:p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A560F4-8102-4EC4-BB24-179BCBD2EB8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910913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7fd950372b_1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7fd950372b_1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-US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Container insights is a feature designed to monitor the performance of container workloads deployed to AKS:</a:t>
            </a:r>
          </a:p>
          <a:p>
            <a:pPr algn="l"/>
            <a:r>
              <a:rPr lang="en-US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Container insights gives you performance visibility by collecting memory and processor metrics from controllers, nodes, and containers. </a:t>
            </a:r>
          </a:p>
          <a:p>
            <a:pPr algn="l"/>
            <a:r>
              <a:rPr lang="en-US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Container logs are also collected. </a:t>
            </a:r>
          </a:p>
          <a:p>
            <a:pPr algn="l"/>
            <a:r>
              <a:rPr lang="en-US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Container insights supports clusters running the Linux and Windows Server 2019 operating system. </a:t>
            </a:r>
          </a:p>
          <a:p>
            <a:pPr algn="l"/>
            <a:endParaRPr lang="en-US" b="0" i="0" dirty="0">
              <a:solidFill>
                <a:srgbClr val="171717"/>
              </a:solidFill>
              <a:effectLst/>
              <a:latin typeface="Segoe UI" panose="020B0502040204020203" pitchFamily="34" charset="0"/>
            </a:endParaRPr>
          </a:p>
          <a:p>
            <a:pPr algn="l"/>
            <a:r>
              <a:rPr lang="en-US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By default, Container insights is disabled and you need to enable it (portal, cli, </a:t>
            </a:r>
            <a:r>
              <a:rPr lang="en-US" b="0" i="0" dirty="0" err="1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powershell</a:t>
            </a:r>
            <a:r>
              <a:rPr lang="en-US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, ARM, Bicep </a:t>
            </a:r>
            <a:r>
              <a:rPr lang="en-US" b="0" i="0" dirty="0" err="1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etc</a:t>
            </a:r>
            <a:r>
              <a:rPr lang="en-US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)</a:t>
            </a:r>
          </a:p>
          <a:p>
            <a:pPr algn="l"/>
            <a:endParaRPr lang="en-US" b="0" i="0" dirty="0">
              <a:solidFill>
                <a:srgbClr val="171717"/>
              </a:solidFill>
              <a:effectLst/>
              <a:latin typeface="Segoe UI" panose="020B0502040204020203" pitchFamily="34" charset="0"/>
            </a:endParaRPr>
          </a:p>
          <a:p>
            <a:pPr algn="l"/>
            <a:r>
              <a:rPr lang="en-US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When CI enabled, Metrics and logs are automatically collected for you through a containerized version of the Log Analytics agent aka </a:t>
            </a:r>
            <a:r>
              <a:rPr lang="en-US" b="0" i="0" dirty="0" err="1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omsagent</a:t>
            </a:r>
            <a:r>
              <a:rPr lang="en-US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. </a:t>
            </a:r>
          </a:p>
          <a:p>
            <a:pPr algn="l"/>
            <a:r>
              <a:rPr lang="en-US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Metrics are written to the metrics store and log data is written to the logs store associated with your </a:t>
            </a:r>
            <a:r>
              <a:rPr lang="en-US" b="0" i="0" u="none" strike="noStrike" dirty="0">
                <a:solidFill>
                  <a:srgbClr val="171717"/>
                </a:solidFill>
                <a:effectLst/>
                <a:latin typeface="Segoe UI" panose="020B0502040204020203" pitchFamily="34" charset="0"/>
                <a:hlinkClick r:id="rId3"/>
              </a:rPr>
              <a:t>Log Analytics</a:t>
            </a:r>
            <a:r>
              <a:rPr lang="en-US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 workspace.</a:t>
            </a:r>
          </a:p>
          <a:p>
            <a:pPr algn="l"/>
            <a:endParaRPr lang="en-US" b="0" i="0" dirty="0">
              <a:solidFill>
                <a:srgbClr val="171717"/>
              </a:solidFill>
              <a:effectLst/>
              <a:latin typeface="Segoe UI" panose="020B0502040204020203" pitchFamily="34" charset="0"/>
            </a:endParaRPr>
          </a:p>
          <a:p>
            <a:pPr algn="l"/>
            <a:endParaRPr lang="en-US" b="0" i="0" dirty="0">
              <a:solidFill>
                <a:srgbClr val="171717"/>
              </a:solidFill>
              <a:effectLst/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08051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7fd950372b_1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7fd950372b_1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endParaRPr lang="en-US" b="0" i="0" dirty="0">
              <a:solidFill>
                <a:srgbClr val="171717"/>
              </a:solidFill>
              <a:effectLst/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03695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7fd950372b_1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7fd950372b_1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endParaRPr lang="en-US" b="0" i="0" dirty="0">
              <a:solidFill>
                <a:srgbClr val="171717"/>
              </a:solidFill>
              <a:effectLst/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46971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7fd950372b_1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7fd950372b_1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endParaRPr lang="en-US" b="0" i="0" dirty="0">
              <a:solidFill>
                <a:srgbClr val="171717"/>
              </a:solidFill>
              <a:effectLst/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92018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7fd950372b_1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7fd950372b_1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endParaRPr lang="en-US" b="0" i="0" dirty="0">
              <a:solidFill>
                <a:srgbClr val="171717"/>
              </a:solidFill>
              <a:effectLst/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40685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7fd950372b_1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7fd950372b_1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endParaRPr lang="en-US" b="0" i="0" dirty="0">
              <a:solidFill>
                <a:srgbClr val="171717"/>
              </a:solidFill>
              <a:effectLst/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24679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7fd950372b_1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7fd950372b_1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endParaRPr lang="en-US" b="0" i="0" dirty="0">
              <a:solidFill>
                <a:srgbClr val="171717"/>
              </a:solidFill>
              <a:effectLst/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75985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7fd950372b_1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7fd950372b_1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endParaRPr lang="en-US" b="0" i="0" dirty="0">
              <a:solidFill>
                <a:srgbClr val="171717"/>
              </a:solidFill>
              <a:effectLst/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65273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effectLst/>
                <a:latin typeface="-apple-system"/>
              </a:rPr>
              <a:t>Our </a:t>
            </a:r>
            <a:r>
              <a:rPr lang="en-US" b="0" i="0" dirty="0" err="1">
                <a:effectLst/>
                <a:latin typeface="-apple-system"/>
              </a:rPr>
              <a:t>usergroup</a:t>
            </a:r>
            <a:r>
              <a:rPr lang="en-US" b="0" i="0" dirty="0">
                <a:effectLst/>
                <a:latin typeface="-apple-system"/>
              </a:rPr>
              <a:t> partners with Microsoft Norway</a:t>
            </a:r>
          </a:p>
          <a:p>
            <a:endParaRPr lang="ru-RU" b="0" i="0" dirty="0">
              <a:effectLst/>
              <a:latin typeface="-apple-system"/>
            </a:endParaRPr>
          </a:p>
          <a:p>
            <a:r>
              <a:rPr lang="en-US" b="0" i="0" dirty="0">
                <a:effectLst/>
                <a:latin typeface="-apple-system"/>
              </a:rPr>
              <a:t>On this slide you’ll find a link to the documentation about AKS monitoring, and a link to claim your digital badge of the Azure Heroes program. </a:t>
            </a:r>
            <a:endParaRPr lang="ru-RU" b="0" i="0" dirty="0">
              <a:effectLst/>
              <a:latin typeface="-apple-system"/>
            </a:endParaRPr>
          </a:p>
          <a:p>
            <a:endParaRPr lang="ru-RU" b="0" i="0" dirty="0">
              <a:effectLst/>
              <a:latin typeface="-apple-system"/>
            </a:endParaRPr>
          </a:p>
          <a:p>
            <a:r>
              <a:rPr lang="en-US" b="0" i="0" dirty="0">
                <a:effectLst/>
                <a:latin typeface="-apple-system"/>
              </a:rPr>
              <a:t>Also, Microsoft Norway has a tech twitter account where they announce their own and community-driven events for the developers – please follow @MSDevNo to stay updated.</a:t>
            </a:r>
            <a:endParaRPr lang="ru-RU" b="0" i="0" dirty="0">
              <a:effectLst/>
              <a:latin typeface="-apple-system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effectLst/>
                <a:latin typeface="-apple-system"/>
              </a:rPr>
              <a:t>Follow </a:t>
            </a:r>
            <a:r>
              <a:rPr lang="en-US" i="0" dirty="0">
                <a:effectLst/>
                <a:latin typeface="-apple-system"/>
                <a:hlinkClick r:id="rId3"/>
              </a:rPr>
              <a:t>https://twitter.com/msdevno</a:t>
            </a:r>
            <a:r>
              <a:rPr lang="en-US" b="0" i="0" dirty="0">
                <a:effectLst/>
                <a:latin typeface="-apple-system"/>
              </a:rPr>
              <a:t> to not miss the events for the developers – to learn about Azure and to gather more Azure Heroes badges!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B263312-38AA-4E1E-B2B5-0F8F122B24FE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5055377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7fd950372b_1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7fd950372b_1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endParaRPr lang="en-US" b="0" i="0" dirty="0">
              <a:solidFill>
                <a:srgbClr val="171717"/>
              </a:solidFill>
              <a:effectLst/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142373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7fd950372b_1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7fd950372b_1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endParaRPr lang="en-US" b="0" i="0" dirty="0">
              <a:solidFill>
                <a:srgbClr val="171717"/>
              </a:solidFill>
              <a:effectLst/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769936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7fd950372b_1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7fd950372b_1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endParaRPr lang="en-US" b="0" i="0" dirty="0">
              <a:solidFill>
                <a:srgbClr val="171717"/>
              </a:solidFill>
              <a:effectLst/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290683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A560F4-8102-4EC4-BB24-179BCBD2EB8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4828915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A560F4-8102-4EC4-BB24-179BCBD2EB8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5922719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A560F4-8102-4EC4-BB24-179BCBD2EB8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5224906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A560F4-8102-4EC4-BB24-179BCBD2EB8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270516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A560F4-8102-4EC4-BB24-179BCBD2EB8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522994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7fd950372b_1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7fd950372b_1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7965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7fd950372b_1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7fd950372b_1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492174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A560F4-8102-4EC4-BB24-179BCBD2EB8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139103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7fd950372b_1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7fd950372b_1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b-NO" dirty="0"/>
              <a:t>If you ask different people in your org what Monitoring means for them, you will get different perspective deneding who do you ask.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b-NO" dirty="0"/>
              <a:t>Ops, SRE guys will start talking about infra monitoring, CPU, RAM, DISK IO, Networking, Servers crashes,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b-NO" dirty="0"/>
              <a:t>Devs will talk about applications, exceptions, memory leaks,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b-NO" dirty="0"/>
              <a:t>DBA will start blame developers, that they write SQL without checking with them and that causes a table scan leading to the bad DB performance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b-NO" dirty="0"/>
              <a:t>Security will talk about firewal rules,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b-NO" dirty="0"/>
              <a:t>And Business will talk about business KPI, like number of purchases, number of new customers and new </a:t>
            </a: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7fd950372b_1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7fd950372b_1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dirty="0">
                <a:solidFill>
                  <a:srgbClr val="64696C"/>
                </a:solidFill>
                <a:effectLst/>
                <a:latin typeface="Lab Grotesque"/>
              </a:rPr>
              <a:t>A </a:t>
            </a:r>
            <a:r>
              <a:rPr lang="en-US" b="0" i="1" dirty="0">
                <a:solidFill>
                  <a:srgbClr val="64696C"/>
                </a:solidFill>
                <a:effectLst/>
                <a:latin typeface="Lab Grotesque"/>
              </a:rPr>
              <a:t>log message</a:t>
            </a:r>
            <a:r>
              <a:rPr lang="en-US" b="0" i="0" dirty="0">
                <a:solidFill>
                  <a:srgbClr val="64696C"/>
                </a:solidFill>
                <a:effectLst/>
                <a:latin typeface="Lab Grotesque"/>
              </a:rPr>
              <a:t> is a system generated set of data when an event has happened to describe the event. In a log message is the </a:t>
            </a:r>
            <a:r>
              <a:rPr lang="en-US" b="0" i="1" dirty="0">
                <a:solidFill>
                  <a:srgbClr val="64696C"/>
                </a:solidFill>
                <a:effectLst/>
                <a:latin typeface="Lab Grotesque"/>
              </a:rPr>
              <a:t>log data. Log data</a:t>
            </a:r>
            <a:r>
              <a:rPr lang="en-US" b="0" i="0" dirty="0">
                <a:solidFill>
                  <a:srgbClr val="64696C"/>
                </a:solidFill>
                <a:effectLst/>
                <a:latin typeface="Lab Grotesque"/>
              </a:rPr>
              <a:t> are the details about the event such as a resource that was accessed, who accessed it, and the time. Each event in a system is going to have different sets of data in the message.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="0" i="0" dirty="0">
              <a:solidFill>
                <a:srgbClr val="64696C"/>
              </a:solidFill>
              <a:effectLst/>
              <a:latin typeface="Lab Grotesq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dirty="0">
                <a:solidFill>
                  <a:srgbClr val="64696C"/>
                </a:solidFill>
                <a:effectLst/>
                <a:latin typeface="Lab Grotesque"/>
              </a:rPr>
              <a:t>While logs are about a specific event, metrics are a measurement at a point in time for the system.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dirty="0">
                <a:solidFill>
                  <a:srgbClr val="64696C"/>
                </a:solidFill>
                <a:effectLst/>
                <a:latin typeface="Lab Grotesque"/>
              </a:rPr>
              <a:t>This unit of measure can have the value, timestamp, and identifier of what that value applies to (like a source or a tag).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dirty="0">
                <a:solidFill>
                  <a:srgbClr val="64696C"/>
                </a:solidFill>
                <a:effectLst/>
                <a:latin typeface="Lab Grotesque"/>
              </a:rPr>
              <a:t>Logs may be collected any time an event takes place, but metrics are typically collected at fixed-time intervals.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="0" i="0" dirty="0">
              <a:solidFill>
                <a:srgbClr val="64696C"/>
              </a:solidFill>
              <a:effectLst/>
              <a:latin typeface="Lab Grotesq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="0" i="0" dirty="0">
              <a:solidFill>
                <a:srgbClr val="64696C"/>
              </a:solidFill>
              <a:effectLst/>
              <a:latin typeface="Lab Grotesq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dirty="0">
                <a:solidFill>
                  <a:srgbClr val="64696C"/>
                </a:solidFill>
                <a:effectLst/>
                <a:latin typeface="Lab Grotesque"/>
              </a:rPr>
              <a:t>Sometimes metrics are implemented as logs with numeric values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526899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7fd950372b_1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7fd950372b_1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b-NO" dirty="0"/>
              <a:t>Quite often it’s different systems used to collect, vizualize and analyze logs and metrics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138301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7fd950372b_1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7fd950372b_1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534380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5B05E-8C55-4E3D-87AF-0BE07E65D3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3D8F83-E11B-44EB-A75F-0EFBFC1628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1DBE56-69B1-4AD1-A3A9-9A4916C72A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8D40F-0E01-46E3-A0A3-09B1E418DDBF}" type="datetimeFigureOut">
              <a:rPr lang="en-US" smtClean="0"/>
              <a:t>2/17/2022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BD8DAD-A041-4C95-8E1F-3CFF3CA145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DCF05E-7091-442F-8B56-1F36A93D1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946CE-0E75-440B-ABBF-AF945159FB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8149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4CEAB0-F2C2-4FBE-AFAD-6B52122347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0BA780-10C0-4F70-A0D1-B53136B203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5EF692-F52E-4077-BDBD-D10760D06F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8D40F-0E01-46E3-A0A3-09B1E418DDBF}" type="datetimeFigureOut">
              <a:rPr lang="en-US" smtClean="0"/>
              <a:t>2/17/2022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E6BCC3-7E99-4491-BB6D-B5A02E4EDC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DB861E-BEF2-4FBB-B8C3-DDD363DD36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946CE-0E75-440B-ABBF-AF945159FB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83768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9210351-1056-45BF-80ED-FB2AFEAB752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1E463D-0C20-45A1-BAA1-A33BCE0BA1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418BC4-1FBE-4ED6-B83E-363176703E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8D40F-0E01-46E3-A0A3-09B1E418DDBF}" type="datetimeFigureOut">
              <a:rPr lang="en-US" smtClean="0"/>
              <a:t>2/17/2022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3FDFE6-A4EB-484B-9BCF-DFD93DD4E1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C8714F-37B7-4F0A-8C14-EE7B350516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946CE-0E75-440B-ABBF-AF945159FB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6188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5824673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3F4205-15B8-4AD6-BD95-32FD75688B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E561FD4-AF65-4A40-8800-FCA623A60F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A28C38-3968-4B27-BF83-E80EA7BB7D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AAB5B-4346-459D-931C-E62CFA884307}" type="datetimeFigureOut">
              <a:rPr lang="en-US" smtClean="0"/>
              <a:t>2/17/2022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587907-9FFD-4DD5-82F7-FEA9FCD1D8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84D1DE-B579-480D-98D7-D257891A7A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5EE4F-70FB-4E90-9ED9-DD9C68DC59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997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658C6-6455-4520-BD71-B3B1C81FE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65FA53-3716-4C30-A8FE-5F242F3F64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8F524D-2BDE-476A-AA17-C7168A1572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AAB5B-4346-459D-931C-E62CFA884307}" type="datetimeFigureOut">
              <a:rPr lang="en-US" smtClean="0"/>
              <a:t>2/17/2022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877B96-EA80-4B5E-8582-589355E11B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DA1BCB-04F2-4982-B570-0E58AFC60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5EE4F-70FB-4E90-9ED9-DD9C68DC59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4166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EF52EC-9E81-4F62-BD2D-FB47A23F1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626BF2-7149-4821-9076-E3BEAFBCB5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739C9C-839F-45A6-93E1-8C86D594D5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AAB5B-4346-459D-931C-E62CFA884307}" type="datetimeFigureOut">
              <a:rPr lang="en-US" smtClean="0"/>
              <a:t>2/17/2022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0DF439-6A01-4043-9114-8C1DAB9A08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2141DC-5FB4-4E2D-9722-5A7757C3F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5EE4F-70FB-4E90-9ED9-DD9C68DC59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36473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FE370-0552-4F3B-BE3E-9066D0D99A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187923-E6E5-4440-9393-A7E90F372D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CB9273-E78F-426E-BD6C-DB54B8BBFA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7636E1-D932-47E6-BC50-BD8D89B20C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AAB5B-4346-459D-931C-E62CFA884307}" type="datetimeFigureOut">
              <a:rPr lang="en-US" smtClean="0"/>
              <a:t>2/17/2022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D68264-394F-44C5-BE95-177F774708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E51EEA-A666-4303-AAE1-AF9C8FD00F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5EE4F-70FB-4E90-9ED9-DD9C68DC59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1954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D4742-E26F-4A1D-B508-1835FCD911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D2C1E1-517D-42B9-A038-BBC03B8584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671543-9F04-41B8-84C7-5C8BDBD7D2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76E4780-8B90-44E8-9960-5237E6414C1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D710A75-8291-4D85-9BE0-7BF376C3DCF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EBDE4DB-5AB1-479B-B338-22CC100420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AAB5B-4346-459D-931C-E62CFA884307}" type="datetimeFigureOut">
              <a:rPr lang="en-US" smtClean="0"/>
              <a:t>2/17/2022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B24A2F0-C723-4EF0-8ABC-9C9B0B71A9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5267FD-4149-4ABE-8BB0-865BD8FE0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5EE4F-70FB-4E90-9ED9-DD9C68DC59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90558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918A40-E5AA-4E0C-A8CB-BA70A555E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AF1EADD-661B-4B12-B38C-C3F7D34433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AAB5B-4346-459D-931C-E62CFA884307}" type="datetimeFigureOut">
              <a:rPr lang="en-US" smtClean="0"/>
              <a:t>2/17/2022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89538A-6075-466E-8985-9D3261130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F65950-EA35-44B6-9D87-FFCBBFFB4D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5EE4F-70FB-4E90-9ED9-DD9C68DC59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1851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89E6B81-80A2-4EF5-BE94-7F6CB1477A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AAB5B-4346-459D-931C-E62CFA884307}" type="datetimeFigureOut">
              <a:rPr lang="en-US" smtClean="0"/>
              <a:t>2/17/2022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E9822FA-5F1F-4B8C-AD26-F530AB7DE5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A53EC3-7704-4DED-95A0-C3A658606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5EE4F-70FB-4E90-9ED9-DD9C68DC59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3209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400BE-3C68-4679-AB73-34CD27E8B6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B6816D-8F3C-4ED2-9406-B7794103A1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AFDB5F-4ADD-42AF-B8DA-02FA0C8DFB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8D40F-0E01-46E3-A0A3-09B1E418DDBF}" type="datetimeFigureOut">
              <a:rPr lang="en-US" smtClean="0"/>
              <a:t>2/17/2022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40CF7A-56AB-4910-BA8F-ED6F6A3E15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25FA5E-8C0A-455A-A8D5-9E6DDEF86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946CE-0E75-440B-ABBF-AF945159FB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35777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7ACEA8-5F85-4B18-A0A5-04532761CA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E92FDE-27F5-4EF0-9F71-883CE2058A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B63720-1932-4113-B117-EB5D10BBDA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86273E-D8C2-49CD-A398-EA8ABA1C2B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AAB5B-4346-459D-931C-E62CFA884307}" type="datetimeFigureOut">
              <a:rPr lang="en-US" smtClean="0"/>
              <a:t>2/17/2022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CF38F6-BA93-4982-A6EF-CB35B02AAA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D585C1-9E97-439B-B5E9-6BB45B825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5EE4F-70FB-4E90-9ED9-DD9C68DC59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50330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89C79D-C617-4359-B268-AE5759BBBF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467E28F-1E71-44B2-ACA4-9DE5071F03C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9975A9-805A-4C56-8036-CFAB2EADA2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982707-FBE5-4252-9B46-147A19F23C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AAB5B-4346-459D-931C-E62CFA884307}" type="datetimeFigureOut">
              <a:rPr lang="en-US" smtClean="0"/>
              <a:t>2/17/2022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785951-87E7-4434-9A93-C61A2F6038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D2A10F-A3FD-4967-AC9A-FC3482F529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5EE4F-70FB-4E90-9ED9-DD9C68DC59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59878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B34B7-ACDA-476B-8FB9-C653357D9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D98DA0-D07A-4300-AE5C-D376CF1E47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5E41A1-2706-4786-BDF1-C4A2344790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AAB5B-4346-459D-931C-E62CFA884307}" type="datetimeFigureOut">
              <a:rPr lang="en-US" smtClean="0"/>
              <a:t>2/17/2022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1C2E87-042C-4C73-884E-BCF324403D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138792-8713-4B3C-9352-61EC18CC5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5EE4F-70FB-4E90-9ED9-DD9C68DC59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60654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F2F05EA-6782-433C-93C8-F205E2D8AF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7FD5C8C-3F03-49A1-8059-762B3EA01B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CB7FE1-2DC7-4BE1-86EB-A5F93E722B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AAB5B-4346-459D-931C-E62CFA884307}" type="datetimeFigureOut">
              <a:rPr lang="en-US" smtClean="0"/>
              <a:t>2/17/2022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F03DDC-8971-45CA-B9BA-D2634193D4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F0842E-B5AF-43AD-AD82-236A78066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5EE4F-70FB-4E90-9ED9-DD9C68DC59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6576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8"/>
            <a:ext cx="11653523" cy="1796217"/>
          </a:xfrm>
          <a:noFill/>
        </p:spPr>
        <p:txBody>
          <a:bodyPr tIns="89626" bIns="89626" anchor="t" anchorCtr="0"/>
          <a:lstStyle>
            <a:lvl1pPr>
              <a:defRPr sz="8700" spc="-99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4145082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98EDF8-CE44-4B51-8433-132B98B0E0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931ED0-C0E4-4B37-AC49-0BE925C561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361188-0C17-48C0-BFC6-B0F7583F12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8D40F-0E01-46E3-A0A3-09B1E418DDBF}" type="datetimeFigureOut">
              <a:rPr lang="en-US" smtClean="0"/>
              <a:t>2/17/2022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87DCA3-F8FE-4A60-B204-2F7455A7F9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549576-B3BC-4688-9FD1-BD85BA1092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946CE-0E75-440B-ABBF-AF945159FB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0978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87346E-3FAE-4FD4-90FE-7B06EAFA3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5D9574-A827-4B3F-B385-EFBA0FDC79E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3ADFAC-66BE-4303-BFC1-54C34F12EB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421C22-0A60-4A0C-90C4-EC0A5D4D4C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8D40F-0E01-46E3-A0A3-09B1E418DDBF}" type="datetimeFigureOut">
              <a:rPr lang="en-US" smtClean="0"/>
              <a:t>2/17/2022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B00CB1-DD84-428C-8FE4-49AAFDEF2D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F87ACD-AA51-4BDD-8AA3-B3F070626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946CE-0E75-440B-ABBF-AF945159FB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8254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9F057D-2A7F-4469-A699-A21DD69857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FC04CE-6F7A-4403-ADBB-F949A12A59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C958FC-2FB0-4B7A-A8AE-77B7B2CCF8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59CBBAC-E054-4E99-A8F0-D0ACFCA380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3E7065C-6641-440E-A5E3-F5BC083639E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70726D5-E86B-41CA-9570-B52AF64376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8D40F-0E01-46E3-A0A3-09B1E418DDBF}" type="datetimeFigureOut">
              <a:rPr lang="en-US" smtClean="0"/>
              <a:t>2/17/2022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968E487-7F4C-4BFA-8B3B-4A4C1C755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9C0F434-81EE-4206-9E0A-83DB47B48A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946CE-0E75-440B-ABBF-AF945159FB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2655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296A86-51DF-4F57-826C-04372D92CB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BCBCEB-6F83-49D9-86C6-732AFB3375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8D40F-0E01-46E3-A0A3-09B1E418DDBF}" type="datetimeFigureOut">
              <a:rPr lang="en-US" smtClean="0"/>
              <a:t>2/17/2022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873546-0610-47AF-A571-EA5262334F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EC86CA-C3D3-407D-BADC-82882A42B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946CE-0E75-440B-ABBF-AF945159FB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7150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D294C46-F0DD-4F57-8A11-095BA9801E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8D40F-0E01-46E3-A0A3-09B1E418DDBF}" type="datetimeFigureOut">
              <a:rPr lang="en-US" smtClean="0"/>
              <a:t>2/17/2022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F11992-1285-4B63-9653-C4DE19A529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E82736-DE48-4560-B3A0-F8B6C1146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946CE-0E75-440B-ABBF-AF945159FB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54923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F6352D-1F38-4344-907A-FEB99510F5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708CB7-2A98-4948-82B5-EF924ACE69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87E24E-BAF7-48F1-A04E-9B92F4DFB0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1E31D7-538E-4CF9-B549-4A3A003893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8D40F-0E01-46E3-A0A3-09B1E418DDBF}" type="datetimeFigureOut">
              <a:rPr lang="en-US" smtClean="0"/>
              <a:t>2/17/2022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AB9163-D6A8-4C3A-8BCE-275E151D8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47A0D7-3C98-4F8A-8053-8F7A3D368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946CE-0E75-440B-ABBF-AF945159FB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6414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FF957-B711-4991-8E4D-20BAA7468C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2E82E31-E2A6-41B5-AC9E-CCE7FE8F413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278B72-739A-4E15-9198-1B88D76D15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D25B6A-7B94-48EF-A7B7-A55144141F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8D40F-0E01-46E3-A0A3-09B1E418DDBF}" type="datetimeFigureOut">
              <a:rPr lang="en-US" smtClean="0"/>
              <a:t>2/17/2022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140DE5-E1C5-46F0-8191-6AC9194FA8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897576-4183-4532-AC43-3C749D50C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946CE-0E75-440B-ABBF-AF945159FB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4190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1FDF9FE-18B1-4772-844B-D880F06D18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0C7DE2-AA30-4BE4-BC7F-D13D9009FE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4AE12-7B7F-4F60-BBAC-88B7880A6A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88D40F-0E01-46E3-A0A3-09B1E418DDBF}" type="datetimeFigureOut">
              <a:rPr lang="en-US" smtClean="0"/>
              <a:t>2/17/2022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55E7D0-3B7A-48E2-BBCC-6D8CDD5A86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B75E22-47B2-4AA9-890F-3ABD3F7E9D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F946CE-0E75-440B-ABBF-AF945159FB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4761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3177254-A1C0-40BA-AF8B-CF38654941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AD04C7-8AB5-47C7-91E2-66E0427817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5A1411-FCAF-4728-B841-AC6E81E614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BAAB5B-4346-459D-931C-E62CFA884307}" type="datetimeFigureOut">
              <a:rPr lang="en-US" smtClean="0"/>
              <a:t>2/17/2022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355D8E-48D3-4B58-BE94-06EC322F47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0B845C-3F98-44ED-A922-9C43F62BDA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E5EE4F-70FB-4E90-9ED9-DD9C68DC59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6919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svg"/><Relationship Id="rId9" Type="http://schemas.openxmlformats.org/officeDocument/2006/relationships/image" Target="../media/image7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21.png"/><Relationship Id="rId18" Type="http://schemas.openxmlformats.org/officeDocument/2006/relationships/image" Target="../media/image7.sv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12" Type="http://schemas.openxmlformats.org/officeDocument/2006/relationships/image" Target="../media/image9.png"/><Relationship Id="rId17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3.xml"/><Relationship Id="rId11" Type="http://schemas.openxmlformats.org/officeDocument/2006/relationships/image" Target="../media/image8.png"/><Relationship Id="rId5" Type="http://schemas.openxmlformats.org/officeDocument/2006/relationships/diagramQuickStyle" Target="../diagrams/quickStyle3.xml"/><Relationship Id="rId15" Type="http://schemas.openxmlformats.org/officeDocument/2006/relationships/image" Target="../media/image23.png"/><Relationship Id="rId10" Type="http://schemas.openxmlformats.org/officeDocument/2006/relationships/image" Target="../media/image2.svg"/><Relationship Id="rId4" Type="http://schemas.openxmlformats.org/officeDocument/2006/relationships/diagramLayout" Target="../diagrams/layout3.xml"/><Relationship Id="rId9" Type="http://schemas.openxmlformats.org/officeDocument/2006/relationships/image" Target="../media/image1.png"/><Relationship Id="rId1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4.xml"/><Relationship Id="rId3" Type="http://schemas.openxmlformats.org/officeDocument/2006/relationships/image" Target="../media/image3.png"/><Relationship Id="rId7" Type="http://schemas.openxmlformats.org/officeDocument/2006/relationships/diagramLayout" Target="../diagrams/layout4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diagramData" Target="../diagrams/data4.xml"/><Relationship Id="rId5" Type="http://schemas.openxmlformats.org/officeDocument/2006/relationships/image" Target="../media/image2.svg"/><Relationship Id="rId10" Type="http://schemas.microsoft.com/office/2007/relationships/diagramDrawing" Target="../diagrams/drawing4.xml"/><Relationship Id="rId4" Type="http://schemas.openxmlformats.org/officeDocument/2006/relationships/image" Target="../media/image1.png"/><Relationship Id="rId9" Type="http://schemas.openxmlformats.org/officeDocument/2006/relationships/diagramColors" Target="../diagrams/colors4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svg"/><Relationship Id="rId9" Type="http://schemas.openxmlformats.org/officeDocument/2006/relationships/image" Target="../media/image7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3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25.png"/><Relationship Id="rId9" Type="http://schemas.openxmlformats.org/officeDocument/2006/relationships/hyperlink" Target="https://kubernetes.io/docs/tutorials/kubernetes-basics/explore/explore-intro/" TargetMode="Externa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3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docs.microsoft.com/en-us/azure/azure-monitor/containers/container-insights-overview?WT.mc_id=AZ-MVP-5003837" TargetMode="External"/><Relationship Id="rId11" Type="http://schemas.openxmlformats.org/officeDocument/2006/relationships/image" Target="../media/image5.svg"/><Relationship Id="rId5" Type="http://schemas.openxmlformats.org/officeDocument/2006/relationships/image" Target="../media/image2.svg"/><Relationship Id="rId10" Type="http://schemas.openxmlformats.org/officeDocument/2006/relationships/image" Target="../media/image4.png"/><Relationship Id="rId4" Type="http://schemas.openxmlformats.org/officeDocument/2006/relationships/image" Target="../media/image1.png"/><Relationship Id="rId9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1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2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3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.png"/><Relationship Id="rId7" Type="http://schemas.openxmlformats.org/officeDocument/2006/relationships/image" Target="../media/image5.svg"/><Relationship Id="rId12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png"/><Relationship Id="rId11" Type="http://schemas.openxmlformats.org/officeDocument/2006/relationships/image" Target="../media/image23.png"/><Relationship Id="rId5" Type="http://schemas.openxmlformats.org/officeDocument/2006/relationships/image" Target="../media/image2.svg"/><Relationship Id="rId10" Type="http://schemas.openxmlformats.org/officeDocument/2006/relationships/image" Target="../media/image21.png"/><Relationship Id="rId4" Type="http://schemas.openxmlformats.org/officeDocument/2006/relationships/image" Target="../media/image1.png"/><Relationship Id="rId9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image" Target="../media/image3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8.png"/><Relationship Id="rId5" Type="http://schemas.openxmlformats.org/officeDocument/2006/relationships/image" Target="../media/image2.svg"/><Relationship Id="rId4" Type="http://schemas.openxmlformats.org/officeDocument/2006/relationships/image" Target="../media/image1.png"/><Relationship Id="rId9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image" Target="../media/image3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8.png"/><Relationship Id="rId5" Type="http://schemas.openxmlformats.org/officeDocument/2006/relationships/image" Target="../media/image2.svg"/><Relationship Id="rId4" Type="http://schemas.openxmlformats.org/officeDocument/2006/relationships/image" Target="../media/image1.png"/><Relationship Id="rId9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image" Target="../media/image3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8.png"/><Relationship Id="rId5" Type="http://schemas.openxmlformats.org/officeDocument/2006/relationships/image" Target="../media/image2.svg"/><Relationship Id="rId10" Type="http://schemas.openxmlformats.org/officeDocument/2006/relationships/image" Target="../media/image36.png"/><Relationship Id="rId4" Type="http://schemas.openxmlformats.org/officeDocument/2006/relationships/image" Target="../media/image1.png"/><Relationship Id="rId9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image" Target="../media/image3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8.png"/><Relationship Id="rId11" Type="http://schemas.openxmlformats.org/officeDocument/2006/relationships/image" Target="../media/image9.png"/><Relationship Id="rId5" Type="http://schemas.openxmlformats.org/officeDocument/2006/relationships/image" Target="../media/image2.svg"/><Relationship Id="rId10" Type="http://schemas.openxmlformats.org/officeDocument/2006/relationships/image" Target="../media/image8.png"/><Relationship Id="rId4" Type="http://schemas.openxmlformats.org/officeDocument/2006/relationships/image" Target="../media/image1.png"/><Relationship Id="rId9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.png"/><Relationship Id="rId7" Type="http://schemas.openxmlformats.org/officeDocument/2006/relationships/image" Target="../media/image39.svg"/><Relationship Id="rId12" Type="http://schemas.openxmlformats.org/officeDocument/2006/relationships/image" Target="../media/image43.sv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8.png"/><Relationship Id="rId11" Type="http://schemas.openxmlformats.org/officeDocument/2006/relationships/image" Target="../media/image42.png"/><Relationship Id="rId5" Type="http://schemas.openxmlformats.org/officeDocument/2006/relationships/image" Target="../media/image2.svg"/><Relationship Id="rId10" Type="http://schemas.openxmlformats.org/officeDocument/2006/relationships/image" Target="../media/image5.svg"/><Relationship Id="rId4" Type="http://schemas.openxmlformats.org/officeDocument/2006/relationships/image" Target="../media/image1.png"/><Relationship Id="rId9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.png"/><Relationship Id="rId7" Type="http://schemas.openxmlformats.org/officeDocument/2006/relationships/image" Target="../media/image39.svg"/><Relationship Id="rId12" Type="http://schemas.openxmlformats.org/officeDocument/2006/relationships/image" Target="../media/image43.sv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8.png"/><Relationship Id="rId11" Type="http://schemas.openxmlformats.org/officeDocument/2006/relationships/image" Target="../media/image42.png"/><Relationship Id="rId5" Type="http://schemas.openxmlformats.org/officeDocument/2006/relationships/image" Target="../media/image2.svg"/><Relationship Id="rId10" Type="http://schemas.openxmlformats.org/officeDocument/2006/relationships/image" Target="../media/image5.svg"/><Relationship Id="rId4" Type="http://schemas.openxmlformats.org/officeDocument/2006/relationships/image" Target="../media/image1.png"/><Relationship Id="rId9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sv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svg"/><Relationship Id="rId9" Type="http://schemas.openxmlformats.org/officeDocument/2006/relationships/image" Target="../media/image7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sv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svg"/><Relationship Id="rId9" Type="http://schemas.openxmlformats.org/officeDocument/2006/relationships/image" Target="../media/image7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sv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svg"/><Relationship Id="rId9" Type="http://schemas.openxmlformats.org/officeDocument/2006/relationships/image" Target="../media/image7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mailto:evgeny@enso.no" TargetMode="External"/><Relationship Id="rId2" Type="http://schemas.openxmlformats.org/officeDocument/2006/relationships/hyperlink" Target="https://borzenin.com/workshops/" TargetMode="Externa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image" Target="../media/image15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7.png"/><Relationship Id="rId5" Type="http://schemas.openxmlformats.org/officeDocument/2006/relationships/image" Target="../media/image3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svg"/><Relationship Id="rId9" Type="http://schemas.openxmlformats.org/officeDocument/2006/relationships/image" Target="../media/image7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2.svg"/><Relationship Id="rId4" Type="http://schemas.openxmlformats.org/officeDocument/2006/relationships/diagramLayout" Target="../diagrams/layout1.xml"/><Relationship Id="rId9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2.xml"/><Relationship Id="rId11" Type="http://schemas.openxmlformats.org/officeDocument/2006/relationships/image" Target="../media/image19.png"/><Relationship Id="rId5" Type="http://schemas.openxmlformats.org/officeDocument/2006/relationships/diagramQuickStyle" Target="../diagrams/quickStyle2.xml"/><Relationship Id="rId10" Type="http://schemas.openxmlformats.org/officeDocument/2006/relationships/image" Target="../media/image2.svg"/><Relationship Id="rId4" Type="http://schemas.openxmlformats.org/officeDocument/2006/relationships/diagramLayout" Target="../diagrams/layout2.xml"/><Relationship Id="rId9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C4E4288A-DFC8-40A2-90E5-70E851A933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63C2D82-D4FA-4A37-BB01-1E7B21E4FF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5199" y="634058"/>
            <a:ext cx="1128382" cy="847206"/>
            <a:chOff x="5307830" y="325570"/>
            <a:chExt cx="1128382" cy="847206"/>
          </a:xfrm>
        </p:grpSpPr>
        <p:sp>
          <p:nvSpPr>
            <p:cNvPr id="23" name="Freeform 5">
              <a:extLst>
                <a:ext uri="{FF2B5EF4-FFF2-40B4-BE49-F238E27FC236}">
                  <a16:creationId xmlns:a16="http://schemas.microsoft.com/office/drawing/2014/main" id="{C94E7FEF-0CE9-4AC2-94BB-02230C6DC0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307830" y="577396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Freeform 5">
              <a:extLst>
                <a:ext uri="{FF2B5EF4-FFF2-40B4-BE49-F238E27FC236}">
                  <a16:creationId xmlns:a16="http://schemas.microsoft.com/office/drawing/2014/main" id="{EB546CC0-C1BC-48D2-8DA9-4B60283165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5720" y="325570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04CA4DF5-C512-4233-8F08-3FDA86F8239A}"/>
              </a:ext>
            </a:extLst>
          </p:cNvPr>
          <p:cNvSpPr txBox="1"/>
          <p:nvPr/>
        </p:nvSpPr>
        <p:spPr>
          <a:xfrm>
            <a:off x="440586" y="2323923"/>
            <a:ext cx="4689240" cy="221015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Monitoring options in AKS</a:t>
            </a:r>
          </a:p>
        </p:txBody>
      </p:sp>
      <p:sp>
        <p:nvSpPr>
          <p:cNvPr id="26" name="Freeform 5">
            <a:extLst>
              <a:ext uri="{FF2B5EF4-FFF2-40B4-BE49-F238E27FC236}">
                <a16:creationId xmlns:a16="http://schemas.microsoft.com/office/drawing/2014/main" id="{BD2BFF02-DF78-4F07-B176-52514E1312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062174" y="1653645"/>
            <a:ext cx="4689240" cy="411502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50800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0DB06EAB-7D8C-403A-86C5-B5FD79A13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42865" y="634058"/>
            <a:ext cx="3154669" cy="2796247"/>
          </a:xfrm>
          <a:custGeom>
            <a:avLst/>
            <a:gdLst>
              <a:gd name="connsiteX0" fmla="*/ 853538 w 2991693"/>
              <a:gd name="connsiteY0" fmla="*/ 0 h 2651787"/>
              <a:gd name="connsiteX1" fmla="*/ 2141030 w 2991693"/>
              <a:gd name="connsiteY1" fmla="*/ 0 h 2651787"/>
              <a:gd name="connsiteX2" fmla="*/ 2324957 w 2991693"/>
              <a:gd name="connsiteY2" fmla="*/ 103466 h 2651787"/>
              <a:gd name="connsiteX3" fmla="*/ 2968702 w 2991693"/>
              <a:gd name="connsiteY3" fmla="*/ 1218596 h 2651787"/>
              <a:gd name="connsiteX4" fmla="*/ 2968702 w 2991693"/>
              <a:gd name="connsiteY4" fmla="*/ 1433192 h 2651787"/>
              <a:gd name="connsiteX5" fmla="*/ 2324957 w 2991693"/>
              <a:gd name="connsiteY5" fmla="*/ 2548321 h 2651787"/>
              <a:gd name="connsiteX6" fmla="*/ 2141030 w 2991693"/>
              <a:gd name="connsiteY6" fmla="*/ 2651787 h 2651787"/>
              <a:gd name="connsiteX7" fmla="*/ 853538 w 2991693"/>
              <a:gd name="connsiteY7" fmla="*/ 2651787 h 2651787"/>
              <a:gd name="connsiteX8" fmla="*/ 669612 w 2991693"/>
              <a:gd name="connsiteY8" fmla="*/ 2548321 h 2651787"/>
              <a:gd name="connsiteX9" fmla="*/ 25866 w 2991693"/>
              <a:gd name="connsiteY9" fmla="*/ 1433192 h 2651787"/>
              <a:gd name="connsiteX10" fmla="*/ 25866 w 2991693"/>
              <a:gd name="connsiteY10" fmla="*/ 1218596 h 2651787"/>
              <a:gd name="connsiteX11" fmla="*/ 669612 w 2991693"/>
              <a:gd name="connsiteY11" fmla="*/ 103466 h 2651787"/>
              <a:gd name="connsiteX12" fmla="*/ 853538 w 2991693"/>
              <a:gd name="connsiteY12" fmla="*/ 0 h 265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91693" h="2651787">
                <a:moveTo>
                  <a:pt x="853538" y="0"/>
                </a:moveTo>
                <a:cubicBezTo>
                  <a:pt x="2141030" y="0"/>
                  <a:pt x="2141030" y="0"/>
                  <a:pt x="2141030" y="0"/>
                </a:cubicBezTo>
                <a:cubicBezTo>
                  <a:pt x="2206170" y="0"/>
                  <a:pt x="2290471" y="45985"/>
                  <a:pt x="2324957" y="103466"/>
                </a:cubicBezTo>
                <a:cubicBezTo>
                  <a:pt x="2968702" y="1218596"/>
                  <a:pt x="2968702" y="1218596"/>
                  <a:pt x="2968702" y="1218596"/>
                </a:cubicBezTo>
                <a:cubicBezTo>
                  <a:pt x="2999357" y="1279909"/>
                  <a:pt x="2999357" y="1371878"/>
                  <a:pt x="2968702" y="1433192"/>
                </a:cubicBezTo>
                <a:cubicBezTo>
                  <a:pt x="2324957" y="2548321"/>
                  <a:pt x="2324957" y="2548321"/>
                  <a:pt x="2324957" y="2548321"/>
                </a:cubicBezTo>
                <a:cubicBezTo>
                  <a:pt x="2290471" y="2605803"/>
                  <a:pt x="2206170" y="2651787"/>
                  <a:pt x="2141030" y="2651787"/>
                </a:cubicBezTo>
                <a:lnTo>
                  <a:pt x="853538" y="2651787"/>
                </a:lnTo>
                <a:cubicBezTo>
                  <a:pt x="784566" y="2651787"/>
                  <a:pt x="700266" y="2605803"/>
                  <a:pt x="669612" y="2548321"/>
                </a:cubicBezTo>
                <a:cubicBezTo>
                  <a:pt x="25866" y="1433192"/>
                  <a:pt x="25866" y="1433192"/>
                  <a:pt x="25866" y="1433192"/>
                </a:cubicBezTo>
                <a:cubicBezTo>
                  <a:pt x="-8621" y="1371878"/>
                  <a:pt x="-8621" y="1279909"/>
                  <a:pt x="25866" y="1218596"/>
                </a:cubicBezTo>
                <a:cubicBezTo>
                  <a:pt x="669612" y="103466"/>
                  <a:pt x="669612" y="103466"/>
                  <a:pt x="669612" y="103466"/>
                </a:cubicBezTo>
                <a:cubicBezTo>
                  <a:pt x="700266" y="45985"/>
                  <a:pt x="784566" y="0"/>
                  <a:pt x="853538" y="0"/>
                </a:cubicBezTo>
                <a:close/>
              </a:path>
            </a:pathLst>
          </a:custGeom>
          <a:noFill/>
          <a:ln w="50800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Google Shape;55;p13">
            <a:extLst>
              <a:ext uri="{FF2B5EF4-FFF2-40B4-BE49-F238E27FC236}">
                <a16:creationId xmlns:a16="http://schemas.microsoft.com/office/drawing/2014/main" id="{F6E61504-9462-4F2B-BF6D-31CBE01EBD3B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403610" y="5007835"/>
            <a:ext cx="5924212" cy="10396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" sz="2000" dirty="0">
                <a:latin typeface="Comic Sans MS" panose="030F0702030302020204" pitchFamily="66" charset="0"/>
              </a:rPr>
              <a:t>Infrastructure as Code User Group Oslo</a:t>
            </a:r>
            <a:endParaRPr lang="en-US" sz="2000" dirty="0">
              <a:latin typeface="Comic Sans MS" panose="030F0702030302020204" pitchFamily="66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" sz="2000" dirty="0">
                <a:latin typeface="Comic Sans MS" panose="030F0702030302020204" pitchFamily="66" charset="0"/>
              </a:rPr>
              <a:t>17.02.2022</a:t>
            </a:r>
            <a:endParaRPr lang="en-US" sz="2000" dirty="0">
              <a:latin typeface="Comic Sans MS" panose="030F0702030302020204" pitchFamily="66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2000" dirty="0">
                <a:latin typeface="Comic Sans MS" panose="030F0702030302020204" pitchFamily="66" charset="0"/>
              </a:rPr>
              <a:t>w</a:t>
            </a:r>
            <a:r>
              <a:rPr lang="en" sz="2000" dirty="0">
                <a:latin typeface="Comic Sans MS" panose="030F0702030302020204" pitchFamily="66" charset="0"/>
              </a:rPr>
              <a:t>ith Evgeny Borzenin</a:t>
            </a:r>
            <a:endParaRPr lang="en-US" sz="2000" dirty="0">
              <a:latin typeface="Comic Sans MS" panose="030F0702030302020204" pitchFamily="66" charset="0"/>
            </a:endParaRPr>
          </a:p>
        </p:txBody>
      </p:sp>
      <p:pic>
        <p:nvPicPr>
          <p:cNvPr id="12" name="Graphic 4">
            <a:extLst>
              <a:ext uri="{FF2B5EF4-FFF2-40B4-BE49-F238E27FC236}">
                <a16:creationId xmlns:a16="http://schemas.microsoft.com/office/drawing/2014/main" id="{EDCA261C-CB9C-438E-83DA-373119F69A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5137" y="6121057"/>
            <a:ext cx="1718444" cy="574556"/>
          </a:xfrm>
          <a:prstGeom prst="rect">
            <a:avLst/>
          </a:prstGeom>
        </p:spPr>
      </p:pic>
      <p:pic>
        <p:nvPicPr>
          <p:cNvPr id="13" name="Google Shape;56;p13">
            <a:extLst>
              <a:ext uri="{FF2B5EF4-FFF2-40B4-BE49-F238E27FC236}">
                <a16:creationId xmlns:a16="http://schemas.microsoft.com/office/drawing/2014/main" id="{5D6A8592-4B29-429E-A8AC-240C35AA1049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989179" y="5736492"/>
            <a:ext cx="1202821" cy="1121508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FF4373E4-48DF-412B-9CE6-8584724DCA7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91681" y="2696044"/>
            <a:ext cx="2030226" cy="2030226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EBB09C72-8DAC-4FCE-8FE6-F31EDAEF7E9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241921" y="1067140"/>
            <a:ext cx="854079" cy="854079"/>
          </a:xfrm>
          <a:prstGeom prst="rect">
            <a:avLst/>
          </a:prstGeom>
        </p:spPr>
      </p:pic>
      <p:pic>
        <p:nvPicPr>
          <p:cNvPr id="14" name="Picture 6">
            <a:extLst>
              <a:ext uri="{FF2B5EF4-FFF2-40B4-BE49-F238E27FC236}">
                <a16:creationId xmlns:a16="http://schemas.microsoft.com/office/drawing/2014/main" id="{F4D1D290-54D7-487E-A77C-12CF6AF8BD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8071" y="1555670"/>
            <a:ext cx="879713" cy="953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8">
            <a:extLst>
              <a:ext uri="{FF2B5EF4-FFF2-40B4-BE49-F238E27FC236}">
                <a16:creationId xmlns:a16="http://schemas.microsoft.com/office/drawing/2014/main" id="{E988090C-0A67-402F-AC5B-91295D438F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5633" y="2323923"/>
            <a:ext cx="857892" cy="854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31034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nb-NO" dirty="0"/>
              <a:t>Monitoring</a:t>
            </a:r>
            <a:endParaRPr dirty="0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C7C0063B-9A71-4A6B-8865-B54EC07D94B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80058379"/>
              </p:ext>
            </p:extLst>
          </p:nvPr>
        </p:nvGraphicFramePr>
        <p:xfrm>
          <a:off x="415600" y="1536633"/>
          <a:ext cx="11360800" cy="4555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Google Shape;56;p13">
            <a:extLst>
              <a:ext uri="{FF2B5EF4-FFF2-40B4-BE49-F238E27FC236}">
                <a16:creationId xmlns:a16="http://schemas.microsoft.com/office/drawing/2014/main" id="{EF827ABA-BEE0-4CCD-A3C3-21D4EF756FDB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989179" y="5736492"/>
            <a:ext cx="1202821" cy="1121508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raphic 4">
            <a:extLst>
              <a:ext uri="{FF2B5EF4-FFF2-40B4-BE49-F238E27FC236}">
                <a16:creationId xmlns:a16="http://schemas.microsoft.com/office/drawing/2014/main" id="{A887CE2E-4EF0-4441-9B49-793D46156C6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75137" y="6121057"/>
            <a:ext cx="1718444" cy="5745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BD33840-2734-4887-8496-0326DB6DA3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7881" y="2416519"/>
            <a:ext cx="525199" cy="568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0E6C5790-F5DB-4854-A121-EE0A06A09D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1376" y="2423006"/>
            <a:ext cx="571506" cy="568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33AD884-487C-4CF3-B7AD-B4DCD13A83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241" y="2537506"/>
            <a:ext cx="1268409" cy="373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BA47394E-9731-4D1F-BED7-150FA593B1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2933" y="2496976"/>
            <a:ext cx="702071" cy="569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0991003F-E968-4A38-B204-A329C82D50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2662" y="4574536"/>
            <a:ext cx="1268409" cy="373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>
            <a:extLst>
              <a:ext uri="{FF2B5EF4-FFF2-40B4-BE49-F238E27FC236}">
                <a16:creationId xmlns:a16="http://schemas.microsoft.com/office/drawing/2014/main" id="{812F745B-AFB5-4F5D-B9FB-B2DB58B56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0611" y="2409197"/>
            <a:ext cx="702071" cy="569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6905E5F-A929-4370-B622-7E15916BF8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2077" y="2409173"/>
            <a:ext cx="582799" cy="582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1D03DFFD-51B8-40E8-B716-98B61979B2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8824" y="2511942"/>
            <a:ext cx="1183708" cy="417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8">
            <a:extLst>
              <a:ext uri="{FF2B5EF4-FFF2-40B4-BE49-F238E27FC236}">
                <a16:creationId xmlns:a16="http://schemas.microsoft.com/office/drawing/2014/main" id="{FBAD96D1-8564-4687-8258-933259DDD8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9923" y="2515599"/>
            <a:ext cx="1183708" cy="417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3243606C-7308-47D5-A922-C2A3BEAC086B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0214270" y="2358027"/>
            <a:ext cx="665515" cy="665515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FE3B5D85-FD1F-4DD9-9FC5-9407CE1FEC7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4079146" y="2387983"/>
            <a:ext cx="665515" cy="665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829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nb-NO" dirty="0"/>
              <a:t>Monitoring</a:t>
            </a:r>
            <a:endParaRPr dirty="0"/>
          </a:p>
        </p:txBody>
      </p:sp>
      <p:pic>
        <p:nvPicPr>
          <p:cNvPr id="5" name="Google Shape;56;p13">
            <a:extLst>
              <a:ext uri="{FF2B5EF4-FFF2-40B4-BE49-F238E27FC236}">
                <a16:creationId xmlns:a16="http://schemas.microsoft.com/office/drawing/2014/main" id="{EF827ABA-BEE0-4CCD-A3C3-21D4EF756FD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89179" y="5736492"/>
            <a:ext cx="1202821" cy="1121508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raphic 4">
            <a:extLst>
              <a:ext uri="{FF2B5EF4-FFF2-40B4-BE49-F238E27FC236}">
                <a16:creationId xmlns:a16="http://schemas.microsoft.com/office/drawing/2014/main" id="{A887CE2E-4EF0-4441-9B49-793D46156C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5137" y="6121057"/>
            <a:ext cx="1718444" cy="574556"/>
          </a:xfrm>
          <a:prstGeom prst="rect">
            <a:avLst/>
          </a:prstGeom>
        </p:spPr>
      </p:pic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E5409C42-2740-44D1-8C5A-6BB077CD39A7}"/>
              </a:ext>
            </a:extLst>
          </p:cNvPr>
          <p:cNvGraphicFramePr/>
          <p:nvPr/>
        </p:nvGraphicFramePr>
        <p:xfrm>
          <a:off x="415600" y="1536633"/>
          <a:ext cx="11360800" cy="4555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10869234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C4E4288A-DFC8-40A2-90E5-70E851A933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63C2D82-D4FA-4A37-BB01-1E7B21E4FF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5199" y="634058"/>
            <a:ext cx="1128382" cy="847206"/>
            <a:chOff x="5307830" y="325570"/>
            <a:chExt cx="1128382" cy="847206"/>
          </a:xfrm>
        </p:grpSpPr>
        <p:sp>
          <p:nvSpPr>
            <p:cNvPr id="23" name="Freeform 5">
              <a:extLst>
                <a:ext uri="{FF2B5EF4-FFF2-40B4-BE49-F238E27FC236}">
                  <a16:creationId xmlns:a16="http://schemas.microsoft.com/office/drawing/2014/main" id="{C94E7FEF-0CE9-4AC2-94BB-02230C6DC0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307830" y="577396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Freeform 5">
              <a:extLst>
                <a:ext uri="{FF2B5EF4-FFF2-40B4-BE49-F238E27FC236}">
                  <a16:creationId xmlns:a16="http://schemas.microsoft.com/office/drawing/2014/main" id="{EB546CC0-C1BC-48D2-8DA9-4B60283165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5720" y="325570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04CA4DF5-C512-4233-8F08-3FDA86F8239A}"/>
              </a:ext>
            </a:extLst>
          </p:cNvPr>
          <p:cNvSpPr txBox="1"/>
          <p:nvPr/>
        </p:nvSpPr>
        <p:spPr>
          <a:xfrm>
            <a:off x="440586" y="2323923"/>
            <a:ext cx="4689240" cy="221015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Monitoring options in AKS</a:t>
            </a:r>
          </a:p>
        </p:txBody>
      </p:sp>
      <p:sp>
        <p:nvSpPr>
          <p:cNvPr id="26" name="Freeform 5">
            <a:extLst>
              <a:ext uri="{FF2B5EF4-FFF2-40B4-BE49-F238E27FC236}">
                <a16:creationId xmlns:a16="http://schemas.microsoft.com/office/drawing/2014/main" id="{BD2BFF02-DF78-4F07-B176-52514E1312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062174" y="1653645"/>
            <a:ext cx="4689240" cy="411502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50800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0DB06EAB-7D8C-403A-86C5-B5FD79A13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42865" y="634058"/>
            <a:ext cx="3154669" cy="2796247"/>
          </a:xfrm>
          <a:custGeom>
            <a:avLst/>
            <a:gdLst>
              <a:gd name="connsiteX0" fmla="*/ 853538 w 2991693"/>
              <a:gd name="connsiteY0" fmla="*/ 0 h 2651787"/>
              <a:gd name="connsiteX1" fmla="*/ 2141030 w 2991693"/>
              <a:gd name="connsiteY1" fmla="*/ 0 h 2651787"/>
              <a:gd name="connsiteX2" fmla="*/ 2324957 w 2991693"/>
              <a:gd name="connsiteY2" fmla="*/ 103466 h 2651787"/>
              <a:gd name="connsiteX3" fmla="*/ 2968702 w 2991693"/>
              <a:gd name="connsiteY3" fmla="*/ 1218596 h 2651787"/>
              <a:gd name="connsiteX4" fmla="*/ 2968702 w 2991693"/>
              <a:gd name="connsiteY4" fmla="*/ 1433192 h 2651787"/>
              <a:gd name="connsiteX5" fmla="*/ 2324957 w 2991693"/>
              <a:gd name="connsiteY5" fmla="*/ 2548321 h 2651787"/>
              <a:gd name="connsiteX6" fmla="*/ 2141030 w 2991693"/>
              <a:gd name="connsiteY6" fmla="*/ 2651787 h 2651787"/>
              <a:gd name="connsiteX7" fmla="*/ 853538 w 2991693"/>
              <a:gd name="connsiteY7" fmla="*/ 2651787 h 2651787"/>
              <a:gd name="connsiteX8" fmla="*/ 669612 w 2991693"/>
              <a:gd name="connsiteY8" fmla="*/ 2548321 h 2651787"/>
              <a:gd name="connsiteX9" fmla="*/ 25866 w 2991693"/>
              <a:gd name="connsiteY9" fmla="*/ 1433192 h 2651787"/>
              <a:gd name="connsiteX10" fmla="*/ 25866 w 2991693"/>
              <a:gd name="connsiteY10" fmla="*/ 1218596 h 2651787"/>
              <a:gd name="connsiteX11" fmla="*/ 669612 w 2991693"/>
              <a:gd name="connsiteY11" fmla="*/ 103466 h 2651787"/>
              <a:gd name="connsiteX12" fmla="*/ 853538 w 2991693"/>
              <a:gd name="connsiteY12" fmla="*/ 0 h 265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91693" h="2651787">
                <a:moveTo>
                  <a:pt x="853538" y="0"/>
                </a:moveTo>
                <a:cubicBezTo>
                  <a:pt x="2141030" y="0"/>
                  <a:pt x="2141030" y="0"/>
                  <a:pt x="2141030" y="0"/>
                </a:cubicBezTo>
                <a:cubicBezTo>
                  <a:pt x="2206170" y="0"/>
                  <a:pt x="2290471" y="45985"/>
                  <a:pt x="2324957" y="103466"/>
                </a:cubicBezTo>
                <a:cubicBezTo>
                  <a:pt x="2968702" y="1218596"/>
                  <a:pt x="2968702" y="1218596"/>
                  <a:pt x="2968702" y="1218596"/>
                </a:cubicBezTo>
                <a:cubicBezTo>
                  <a:pt x="2999357" y="1279909"/>
                  <a:pt x="2999357" y="1371878"/>
                  <a:pt x="2968702" y="1433192"/>
                </a:cubicBezTo>
                <a:cubicBezTo>
                  <a:pt x="2324957" y="2548321"/>
                  <a:pt x="2324957" y="2548321"/>
                  <a:pt x="2324957" y="2548321"/>
                </a:cubicBezTo>
                <a:cubicBezTo>
                  <a:pt x="2290471" y="2605803"/>
                  <a:pt x="2206170" y="2651787"/>
                  <a:pt x="2141030" y="2651787"/>
                </a:cubicBezTo>
                <a:lnTo>
                  <a:pt x="853538" y="2651787"/>
                </a:lnTo>
                <a:cubicBezTo>
                  <a:pt x="784566" y="2651787"/>
                  <a:pt x="700266" y="2605803"/>
                  <a:pt x="669612" y="2548321"/>
                </a:cubicBezTo>
                <a:cubicBezTo>
                  <a:pt x="25866" y="1433192"/>
                  <a:pt x="25866" y="1433192"/>
                  <a:pt x="25866" y="1433192"/>
                </a:cubicBezTo>
                <a:cubicBezTo>
                  <a:pt x="-8621" y="1371878"/>
                  <a:pt x="-8621" y="1279909"/>
                  <a:pt x="25866" y="1218596"/>
                </a:cubicBezTo>
                <a:cubicBezTo>
                  <a:pt x="669612" y="103466"/>
                  <a:pt x="669612" y="103466"/>
                  <a:pt x="669612" y="103466"/>
                </a:cubicBezTo>
                <a:cubicBezTo>
                  <a:pt x="700266" y="45985"/>
                  <a:pt x="784566" y="0"/>
                  <a:pt x="853538" y="0"/>
                </a:cubicBezTo>
                <a:close/>
              </a:path>
            </a:pathLst>
          </a:custGeom>
          <a:noFill/>
          <a:ln w="50800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2" name="Graphic 4">
            <a:extLst>
              <a:ext uri="{FF2B5EF4-FFF2-40B4-BE49-F238E27FC236}">
                <a16:creationId xmlns:a16="http://schemas.microsoft.com/office/drawing/2014/main" id="{EDCA261C-CB9C-438E-83DA-373119F69A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5137" y="6121057"/>
            <a:ext cx="1718444" cy="574556"/>
          </a:xfrm>
          <a:prstGeom prst="rect">
            <a:avLst/>
          </a:prstGeom>
        </p:spPr>
      </p:pic>
      <p:pic>
        <p:nvPicPr>
          <p:cNvPr id="13" name="Google Shape;56;p13">
            <a:extLst>
              <a:ext uri="{FF2B5EF4-FFF2-40B4-BE49-F238E27FC236}">
                <a16:creationId xmlns:a16="http://schemas.microsoft.com/office/drawing/2014/main" id="{5D6A8592-4B29-429E-A8AC-240C35AA1049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989179" y="5736492"/>
            <a:ext cx="1202821" cy="1121508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FF4373E4-48DF-412B-9CE6-8584724DCA7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91681" y="2696044"/>
            <a:ext cx="2030226" cy="2030226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EBB09C72-8DAC-4FCE-8FE6-F31EDAEF7E9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241921" y="1067140"/>
            <a:ext cx="854079" cy="854079"/>
          </a:xfrm>
          <a:prstGeom prst="rect">
            <a:avLst/>
          </a:prstGeom>
        </p:spPr>
      </p:pic>
      <p:pic>
        <p:nvPicPr>
          <p:cNvPr id="14" name="Picture 6">
            <a:extLst>
              <a:ext uri="{FF2B5EF4-FFF2-40B4-BE49-F238E27FC236}">
                <a16:creationId xmlns:a16="http://schemas.microsoft.com/office/drawing/2014/main" id="{F4D1D290-54D7-487E-A77C-12CF6AF8BD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8071" y="1555670"/>
            <a:ext cx="879713" cy="953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8">
            <a:extLst>
              <a:ext uri="{FF2B5EF4-FFF2-40B4-BE49-F238E27FC236}">
                <a16:creationId xmlns:a16="http://schemas.microsoft.com/office/drawing/2014/main" id="{E988090C-0A67-402F-AC5B-91295D438F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5633" y="2323923"/>
            <a:ext cx="857892" cy="854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4058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08F16-5DBC-4B6A-8DFC-6213EECAA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K8s 101: </a:t>
            </a:r>
            <a:r>
              <a:rPr lang="en-US" dirty="0">
                <a:solidFill>
                  <a:prstClr val="black"/>
                </a:solidFill>
                <a:latin typeface="Calibri Light" panose="020F0302020204030204"/>
              </a:rPr>
              <a:t>Cluster and </a:t>
            </a: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Nodes </a:t>
            </a:r>
            <a:endParaRPr lang="en-US" dirty="0"/>
          </a:p>
        </p:txBody>
      </p:sp>
      <p:pic>
        <p:nvPicPr>
          <p:cNvPr id="4" name="Google Shape;56;p13">
            <a:extLst>
              <a:ext uri="{FF2B5EF4-FFF2-40B4-BE49-F238E27FC236}">
                <a16:creationId xmlns:a16="http://schemas.microsoft.com/office/drawing/2014/main" id="{5DC2FED0-7C5F-460C-998D-2520FD32417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89179" y="5736492"/>
            <a:ext cx="1202821" cy="1121508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6A17813-B73F-471E-ABB2-08A18EC701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35891" y="593367"/>
            <a:ext cx="840509" cy="775369"/>
          </a:xfrm>
          <a:prstGeom prst="rect">
            <a:avLst/>
          </a:prstGeom>
        </p:spPr>
      </p:pic>
      <p:pic>
        <p:nvPicPr>
          <p:cNvPr id="7" name="Graphic 4">
            <a:extLst>
              <a:ext uri="{FF2B5EF4-FFF2-40B4-BE49-F238E27FC236}">
                <a16:creationId xmlns:a16="http://schemas.microsoft.com/office/drawing/2014/main" id="{9FDF8771-BD66-4B67-9899-1B9F1F4810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3599" y="6114702"/>
            <a:ext cx="1718444" cy="574556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97D41471-D4DA-41B6-906B-0B8867AC275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104429" y="1876594"/>
            <a:ext cx="6913709" cy="353981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C0BF199-CD89-4676-ADC1-A61741D6348F}"/>
              </a:ext>
            </a:extLst>
          </p:cNvPr>
          <p:cNvSpPr txBox="1"/>
          <p:nvPr/>
        </p:nvSpPr>
        <p:spPr>
          <a:xfrm>
            <a:off x="2115331" y="6376650"/>
            <a:ext cx="92350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Image from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9"/>
              </a:rPr>
              <a:t>https://docs.microsoft.com/en-us/learn/modules/intro-to-kubernetes/3-how-kubernetes-works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78AE672-B6D8-4E16-9F37-D32672FE1109}"/>
              </a:ext>
            </a:extLst>
          </p:cNvPr>
          <p:cNvSpPr txBox="1"/>
          <p:nvPr/>
        </p:nvSpPr>
        <p:spPr>
          <a:xfrm>
            <a:off x="0" y="1986774"/>
            <a:ext cx="5104429" cy="28069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09585" marR="0" lvl="0" indent="-457189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ts val="1800"/>
              <a:buFont typeface="Arial" panose="020B0604020202020204" pitchFamily="34" charset="0"/>
              <a:buChar char="●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Nodes are machines (VM) in your cluster </a:t>
            </a:r>
          </a:p>
          <a:p>
            <a:pPr marL="609585" marR="0" lvl="0" indent="-457189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ts val="1800"/>
              <a:buFont typeface="Arial" panose="020B0604020202020204" pitchFamily="34" charset="0"/>
              <a:buChar char="●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609585" marR="0" lvl="0" indent="-457189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ts val="1800"/>
              <a:buFont typeface="Arial" panose="020B0604020202020204" pitchFamily="34" charset="0"/>
              <a:buChar char="●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Nodes are where your workloads run</a:t>
            </a:r>
          </a:p>
          <a:p>
            <a:pPr marL="609585" marR="0" lvl="0" indent="-457189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ts val="1800"/>
              <a:buFont typeface="Arial" panose="020B0604020202020204" pitchFamily="34" charset="0"/>
              <a:buChar char="●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609585" marR="0" lvl="0" indent="-457189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ts val="1800"/>
              <a:buFont typeface="Arial" panose="020B0604020202020204" pitchFamily="34" charset="0"/>
              <a:buChar char="●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Nodes can come and go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816A7CC-34FD-4A0F-BF2B-335B413C9C27}"/>
              </a:ext>
            </a:extLst>
          </p:cNvPr>
          <p:cNvSpPr/>
          <p:nvPr/>
        </p:nvSpPr>
        <p:spPr>
          <a:xfrm>
            <a:off x="4540420" y="1229710"/>
            <a:ext cx="3668249" cy="3342290"/>
          </a:xfrm>
          <a:custGeom>
            <a:avLst/>
            <a:gdLst>
              <a:gd name="connsiteX0" fmla="*/ 1429456 w 3668249"/>
              <a:gd name="connsiteY0" fmla="*/ 641131 h 3342290"/>
              <a:gd name="connsiteX1" fmla="*/ 1650173 w 3668249"/>
              <a:gd name="connsiteY1" fmla="*/ 430924 h 3342290"/>
              <a:gd name="connsiteX2" fmla="*/ 1755277 w 3668249"/>
              <a:gd name="connsiteY2" fmla="*/ 315311 h 3342290"/>
              <a:gd name="connsiteX3" fmla="*/ 1986504 w 3668249"/>
              <a:gd name="connsiteY3" fmla="*/ 189187 h 3342290"/>
              <a:gd name="connsiteX4" fmla="*/ 2522532 w 3668249"/>
              <a:gd name="connsiteY4" fmla="*/ 10511 h 3342290"/>
              <a:gd name="connsiteX5" fmla="*/ 2711718 w 3668249"/>
              <a:gd name="connsiteY5" fmla="*/ 0 h 3342290"/>
              <a:gd name="connsiteX6" fmla="*/ 2869373 w 3668249"/>
              <a:gd name="connsiteY6" fmla="*/ 21021 h 3342290"/>
              <a:gd name="connsiteX7" fmla="*/ 3563056 w 3668249"/>
              <a:gd name="connsiteY7" fmla="*/ 346842 h 3342290"/>
              <a:gd name="connsiteX8" fmla="*/ 3594587 w 3668249"/>
              <a:gd name="connsiteY8" fmla="*/ 357352 h 3342290"/>
              <a:gd name="connsiteX9" fmla="*/ 3636628 w 3668249"/>
              <a:gd name="connsiteY9" fmla="*/ 483476 h 3342290"/>
              <a:gd name="connsiteX10" fmla="*/ 3636628 w 3668249"/>
              <a:gd name="connsiteY10" fmla="*/ 1114097 h 3342290"/>
              <a:gd name="connsiteX11" fmla="*/ 3563056 w 3668249"/>
              <a:gd name="connsiteY11" fmla="*/ 1261242 h 3342290"/>
              <a:gd name="connsiteX12" fmla="*/ 3373870 w 3668249"/>
              <a:gd name="connsiteY12" fmla="*/ 1566042 h 3342290"/>
              <a:gd name="connsiteX13" fmla="*/ 3310808 w 3668249"/>
              <a:gd name="connsiteY13" fmla="*/ 1681656 h 3342290"/>
              <a:gd name="connsiteX14" fmla="*/ 3247746 w 3668249"/>
              <a:gd name="connsiteY14" fmla="*/ 1765738 h 3342290"/>
              <a:gd name="connsiteX15" fmla="*/ 3153152 w 3668249"/>
              <a:gd name="connsiteY15" fmla="*/ 2039007 h 3342290"/>
              <a:gd name="connsiteX16" fmla="*/ 3121621 w 3668249"/>
              <a:gd name="connsiteY16" fmla="*/ 2175642 h 3342290"/>
              <a:gd name="connsiteX17" fmla="*/ 3100601 w 3668249"/>
              <a:gd name="connsiteY17" fmla="*/ 2301766 h 3342290"/>
              <a:gd name="connsiteX18" fmla="*/ 2963966 w 3668249"/>
              <a:gd name="connsiteY18" fmla="*/ 2575035 h 3342290"/>
              <a:gd name="connsiteX19" fmla="*/ 2869373 w 3668249"/>
              <a:gd name="connsiteY19" fmla="*/ 2701159 h 3342290"/>
              <a:gd name="connsiteX20" fmla="*/ 2575083 w 3668249"/>
              <a:gd name="connsiteY20" fmla="*/ 2995449 h 3342290"/>
              <a:gd name="connsiteX21" fmla="*/ 2165180 w 3668249"/>
              <a:gd name="connsiteY21" fmla="*/ 3268718 h 3342290"/>
              <a:gd name="connsiteX22" fmla="*/ 2039056 w 3668249"/>
              <a:gd name="connsiteY22" fmla="*/ 3321269 h 3342290"/>
              <a:gd name="connsiteX23" fmla="*/ 1839359 w 3668249"/>
              <a:gd name="connsiteY23" fmla="*/ 3342290 h 3342290"/>
              <a:gd name="connsiteX24" fmla="*/ 1545070 w 3668249"/>
              <a:gd name="connsiteY24" fmla="*/ 3310759 h 3342290"/>
              <a:gd name="connsiteX25" fmla="*/ 1345373 w 3668249"/>
              <a:gd name="connsiteY25" fmla="*/ 3216166 h 3342290"/>
              <a:gd name="connsiteX26" fmla="*/ 1250780 w 3668249"/>
              <a:gd name="connsiteY26" fmla="*/ 3174124 h 3342290"/>
              <a:gd name="connsiteX27" fmla="*/ 1093125 w 3668249"/>
              <a:gd name="connsiteY27" fmla="*/ 3100552 h 3342290"/>
              <a:gd name="connsiteX28" fmla="*/ 977511 w 3668249"/>
              <a:gd name="connsiteY28" fmla="*/ 3048000 h 3342290"/>
              <a:gd name="connsiteX29" fmla="*/ 945980 w 3668249"/>
              <a:gd name="connsiteY29" fmla="*/ 3026980 h 3342290"/>
              <a:gd name="connsiteX30" fmla="*/ 851387 w 3668249"/>
              <a:gd name="connsiteY30" fmla="*/ 2984938 h 3342290"/>
              <a:gd name="connsiteX31" fmla="*/ 399442 w 3668249"/>
              <a:gd name="connsiteY31" fmla="*/ 2711669 h 3342290"/>
              <a:gd name="connsiteX32" fmla="*/ 262808 w 3668249"/>
              <a:gd name="connsiteY32" fmla="*/ 2596056 h 3342290"/>
              <a:gd name="connsiteX33" fmla="*/ 73621 w 3668249"/>
              <a:gd name="connsiteY33" fmla="*/ 2301766 h 3342290"/>
              <a:gd name="connsiteX34" fmla="*/ 21070 w 3668249"/>
              <a:gd name="connsiteY34" fmla="*/ 2175642 h 3342290"/>
              <a:gd name="connsiteX35" fmla="*/ 49 w 3668249"/>
              <a:gd name="connsiteY35" fmla="*/ 1996966 h 3342290"/>
              <a:gd name="connsiteX36" fmla="*/ 31580 w 3668249"/>
              <a:gd name="connsiteY36" fmla="*/ 1555531 h 3342290"/>
              <a:gd name="connsiteX37" fmla="*/ 157704 w 3668249"/>
              <a:gd name="connsiteY37" fmla="*/ 1366345 h 3342290"/>
              <a:gd name="connsiteX38" fmla="*/ 767304 w 3668249"/>
              <a:gd name="connsiteY38" fmla="*/ 1051035 h 3342290"/>
              <a:gd name="connsiteX39" fmla="*/ 809346 w 3668249"/>
              <a:gd name="connsiteY39" fmla="*/ 1030014 h 3342290"/>
              <a:gd name="connsiteX40" fmla="*/ 988021 w 3668249"/>
              <a:gd name="connsiteY40" fmla="*/ 966952 h 3342290"/>
              <a:gd name="connsiteX41" fmla="*/ 1082614 w 3668249"/>
              <a:gd name="connsiteY41" fmla="*/ 903890 h 3342290"/>
              <a:gd name="connsiteX42" fmla="*/ 1124656 w 3668249"/>
              <a:gd name="connsiteY42" fmla="*/ 882869 h 3342290"/>
              <a:gd name="connsiteX43" fmla="*/ 1177208 w 3668249"/>
              <a:gd name="connsiteY43" fmla="*/ 830318 h 3342290"/>
              <a:gd name="connsiteX44" fmla="*/ 1219249 w 3668249"/>
              <a:gd name="connsiteY44" fmla="*/ 798787 h 3342290"/>
              <a:gd name="connsiteX45" fmla="*/ 1303332 w 3668249"/>
              <a:gd name="connsiteY45" fmla="*/ 725214 h 3342290"/>
              <a:gd name="connsiteX46" fmla="*/ 1387414 w 3668249"/>
              <a:gd name="connsiteY46" fmla="*/ 704193 h 3342290"/>
              <a:gd name="connsiteX47" fmla="*/ 1429456 w 3668249"/>
              <a:gd name="connsiteY47" fmla="*/ 641131 h 3342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668249" h="3342290">
                <a:moveTo>
                  <a:pt x="1429456" y="641131"/>
                </a:moveTo>
                <a:cubicBezTo>
                  <a:pt x="1536621" y="507176"/>
                  <a:pt x="1399777" y="672045"/>
                  <a:pt x="1650173" y="430924"/>
                </a:cubicBezTo>
                <a:cubicBezTo>
                  <a:pt x="1687689" y="394797"/>
                  <a:pt x="1712985" y="345708"/>
                  <a:pt x="1755277" y="315311"/>
                </a:cubicBezTo>
                <a:cubicBezTo>
                  <a:pt x="1826569" y="264070"/>
                  <a:pt x="1906526" y="225404"/>
                  <a:pt x="1986504" y="189187"/>
                </a:cubicBezTo>
                <a:cubicBezTo>
                  <a:pt x="2129317" y="124517"/>
                  <a:pt x="2354610" y="37025"/>
                  <a:pt x="2522532" y="10511"/>
                </a:cubicBezTo>
                <a:cubicBezTo>
                  <a:pt x="2584918" y="661"/>
                  <a:pt x="2648656" y="3504"/>
                  <a:pt x="2711718" y="0"/>
                </a:cubicBezTo>
                <a:cubicBezTo>
                  <a:pt x="2764270" y="7007"/>
                  <a:pt x="2820275" y="1018"/>
                  <a:pt x="2869373" y="21021"/>
                </a:cubicBezTo>
                <a:cubicBezTo>
                  <a:pt x="3105956" y="117407"/>
                  <a:pt x="3320701" y="266060"/>
                  <a:pt x="3563056" y="346842"/>
                </a:cubicBezTo>
                <a:lnTo>
                  <a:pt x="3594587" y="357352"/>
                </a:lnTo>
                <a:cubicBezTo>
                  <a:pt x="3608601" y="399393"/>
                  <a:pt x="3629508" y="439736"/>
                  <a:pt x="3636628" y="483476"/>
                </a:cubicBezTo>
                <a:cubicBezTo>
                  <a:pt x="3671124" y="695384"/>
                  <a:pt x="3685821" y="902567"/>
                  <a:pt x="3636628" y="1114097"/>
                </a:cubicBezTo>
                <a:cubicBezTo>
                  <a:pt x="3624207" y="1167509"/>
                  <a:pt x="3588862" y="1212856"/>
                  <a:pt x="3563056" y="1261242"/>
                </a:cubicBezTo>
                <a:cubicBezTo>
                  <a:pt x="3398186" y="1570374"/>
                  <a:pt x="3542210" y="1296697"/>
                  <a:pt x="3373870" y="1566042"/>
                </a:cubicBezTo>
                <a:cubicBezTo>
                  <a:pt x="3350604" y="1603268"/>
                  <a:pt x="3334249" y="1644541"/>
                  <a:pt x="3310808" y="1681656"/>
                </a:cubicBezTo>
                <a:cubicBezTo>
                  <a:pt x="3292100" y="1711277"/>
                  <a:pt x="3265299" y="1735418"/>
                  <a:pt x="3247746" y="1765738"/>
                </a:cubicBezTo>
                <a:cubicBezTo>
                  <a:pt x="3192834" y="1860585"/>
                  <a:pt x="3180218" y="1930744"/>
                  <a:pt x="3153152" y="2039007"/>
                </a:cubicBezTo>
                <a:cubicBezTo>
                  <a:pt x="3141815" y="2084353"/>
                  <a:pt x="3130788" y="2129808"/>
                  <a:pt x="3121621" y="2175642"/>
                </a:cubicBezTo>
                <a:cubicBezTo>
                  <a:pt x="3113262" y="2217436"/>
                  <a:pt x="3113643" y="2261189"/>
                  <a:pt x="3100601" y="2301766"/>
                </a:cubicBezTo>
                <a:cubicBezTo>
                  <a:pt x="3073021" y="2387570"/>
                  <a:pt x="3016859" y="2497458"/>
                  <a:pt x="2963966" y="2575035"/>
                </a:cubicBezTo>
                <a:cubicBezTo>
                  <a:pt x="2934362" y="2618455"/>
                  <a:pt x="2905058" y="2662581"/>
                  <a:pt x="2869373" y="2701159"/>
                </a:cubicBezTo>
                <a:cubicBezTo>
                  <a:pt x="2775170" y="2803000"/>
                  <a:pt x="2681658" y="2906636"/>
                  <a:pt x="2575083" y="2995449"/>
                </a:cubicBezTo>
                <a:cubicBezTo>
                  <a:pt x="2354519" y="3179252"/>
                  <a:pt x="2425805" y="3142355"/>
                  <a:pt x="2165180" y="3268718"/>
                </a:cubicBezTo>
                <a:cubicBezTo>
                  <a:pt x="2124198" y="3288588"/>
                  <a:pt x="2083482" y="3311237"/>
                  <a:pt x="2039056" y="3321269"/>
                </a:cubicBezTo>
                <a:cubicBezTo>
                  <a:pt x="1973766" y="3336012"/>
                  <a:pt x="1905925" y="3335283"/>
                  <a:pt x="1839359" y="3342290"/>
                </a:cubicBezTo>
                <a:cubicBezTo>
                  <a:pt x="1741263" y="3331780"/>
                  <a:pt x="1640661" y="3335165"/>
                  <a:pt x="1545070" y="3310759"/>
                </a:cubicBezTo>
                <a:cubicBezTo>
                  <a:pt x="1473703" y="3292538"/>
                  <a:pt x="1412180" y="3247183"/>
                  <a:pt x="1345373" y="3216166"/>
                </a:cubicBezTo>
                <a:cubicBezTo>
                  <a:pt x="1314077" y="3201636"/>
                  <a:pt x="1282147" y="3188501"/>
                  <a:pt x="1250780" y="3174124"/>
                </a:cubicBezTo>
                <a:lnTo>
                  <a:pt x="1093125" y="3100552"/>
                </a:lnTo>
                <a:cubicBezTo>
                  <a:pt x="1054689" y="3082812"/>
                  <a:pt x="1012734" y="3071481"/>
                  <a:pt x="977511" y="3048000"/>
                </a:cubicBezTo>
                <a:cubicBezTo>
                  <a:pt x="967001" y="3040993"/>
                  <a:pt x="957278" y="3032629"/>
                  <a:pt x="945980" y="3026980"/>
                </a:cubicBezTo>
                <a:cubicBezTo>
                  <a:pt x="915118" y="3011549"/>
                  <a:pt x="882249" y="3000369"/>
                  <a:pt x="851387" y="2984938"/>
                </a:cubicBezTo>
                <a:cubicBezTo>
                  <a:pt x="713287" y="2915888"/>
                  <a:pt x="508251" y="2803738"/>
                  <a:pt x="399442" y="2711669"/>
                </a:cubicBezTo>
                <a:cubicBezTo>
                  <a:pt x="353897" y="2673131"/>
                  <a:pt x="304088" y="2639131"/>
                  <a:pt x="262808" y="2596056"/>
                </a:cubicBezTo>
                <a:cubicBezTo>
                  <a:pt x="177442" y="2506978"/>
                  <a:pt x="126647" y="2411898"/>
                  <a:pt x="73621" y="2301766"/>
                </a:cubicBezTo>
                <a:cubicBezTo>
                  <a:pt x="53863" y="2260730"/>
                  <a:pt x="38587" y="2217683"/>
                  <a:pt x="21070" y="2175642"/>
                </a:cubicBezTo>
                <a:cubicBezTo>
                  <a:pt x="14063" y="2116083"/>
                  <a:pt x="-967" y="2056927"/>
                  <a:pt x="49" y="1996966"/>
                </a:cubicBezTo>
                <a:cubicBezTo>
                  <a:pt x="2549" y="1849467"/>
                  <a:pt x="9148" y="1701335"/>
                  <a:pt x="31580" y="1555531"/>
                </a:cubicBezTo>
                <a:cubicBezTo>
                  <a:pt x="40343" y="1498570"/>
                  <a:pt x="115808" y="1402462"/>
                  <a:pt x="157704" y="1366345"/>
                </a:cubicBezTo>
                <a:cubicBezTo>
                  <a:pt x="542759" y="1034401"/>
                  <a:pt x="231623" y="1318875"/>
                  <a:pt x="767304" y="1051035"/>
                </a:cubicBezTo>
                <a:cubicBezTo>
                  <a:pt x="781318" y="1044028"/>
                  <a:pt x="794704" y="1035592"/>
                  <a:pt x="809346" y="1030014"/>
                </a:cubicBezTo>
                <a:cubicBezTo>
                  <a:pt x="868367" y="1007530"/>
                  <a:pt x="931530" y="995198"/>
                  <a:pt x="988021" y="966952"/>
                </a:cubicBezTo>
                <a:cubicBezTo>
                  <a:pt x="1086328" y="917798"/>
                  <a:pt x="965998" y="981634"/>
                  <a:pt x="1082614" y="903890"/>
                </a:cubicBezTo>
                <a:cubicBezTo>
                  <a:pt x="1095651" y="895199"/>
                  <a:pt x="1112288" y="892488"/>
                  <a:pt x="1124656" y="882869"/>
                </a:cubicBezTo>
                <a:cubicBezTo>
                  <a:pt x="1144211" y="867660"/>
                  <a:pt x="1158692" y="846776"/>
                  <a:pt x="1177208" y="830318"/>
                </a:cubicBezTo>
                <a:cubicBezTo>
                  <a:pt x="1190301" y="818680"/>
                  <a:pt x="1205792" y="810001"/>
                  <a:pt x="1219249" y="798787"/>
                </a:cubicBezTo>
                <a:cubicBezTo>
                  <a:pt x="1247859" y="774945"/>
                  <a:pt x="1270873" y="743473"/>
                  <a:pt x="1303332" y="725214"/>
                </a:cubicBezTo>
                <a:cubicBezTo>
                  <a:pt x="1328512" y="711050"/>
                  <a:pt x="1387414" y="704193"/>
                  <a:pt x="1387414" y="704193"/>
                </a:cubicBezTo>
                <a:lnTo>
                  <a:pt x="1429456" y="641131"/>
                </a:lnTo>
                <a:close/>
              </a:path>
            </a:pathLst>
          </a:cu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D1F7C02-08A1-4D7D-905C-630138DAAF80}"/>
              </a:ext>
            </a:extLst>
          </p:cNvPr>
          <p:cNvSpPr/>
          <p:nvPr/>
        </p:nvSpPr>
        <p:spPr>
          <a:xfrm>
            <a:off x="7409794" y="2516752"/>
            <a:ext cx="4708634" cy="3539819"/>
          </a:xfrm>
          <a:custGeom>
            <a:avLst/>
            <a:gdLst>
              <a:gd name="connsiteX0" fmla="*/ 63062 w 4677103"/>
              <a:gd name="connsiteY0" fmla="*/ 1481959 h 3384332"/>
              <a:gd name="connsiteX1" fmla="*/ 94593 w 4677103"/>
              <a:gd name="connsiteY1" fmla="*/ 1429407 h 3384332"/>
              <a:gd name="connsiteX2" fmla="*/ 147145 w 4677103"/>
              <a:gd name="connsiteY2" fmla="*/ 1303283 h 3384332"/>
              <a:gd name="connsiteX3" fmla="*/ 199696 w 4677103"/>
              <a:gd name="connsiteY3" fmla="*/ 1219200 h 3384332"/>
              <a:gd name="connsiteX4" fmla="*/ 273269 w 4677103"/>
              <a:gd name="connsiteY4" fmla="*/ 1061545 h 3384332"/>
              <a:gd name="connsiteX5" fmla="*/ 346841 w 4677103"/>
              <a:gd name="connsiteY5" fmla="*/ 861849 h 3384332"/>
              <a:gd name="connsiteX6" fmla="*/ 378372 w 4677103"/>
              <a:gd name="connsiteY6" fmla="*/ 725214 h 3384332"/>
              <a:gd name="connsiteX7" fmla="*/ 409903 w 4677103"/>
              <a:gd name="connsiteY7" fmla="*/ 578069 h 3384332"/>
              <a:gd name="connsiteX8" fmla="*/ 557048 w 4677103"/>
              <a:gd name="connsiteY8" fmla="*/ 399394 h 3384332"/>
              <a:gd name="connsiteX9" fmla="*/ 683172 w 4677103"/>
              <a:gd name="connsiteY9" fmla="*/ 304800 h 3384332"/>
              <a:gd name="connsiteX10" fmla="*/ 830317 w 4677103"/>
              <a:gd name="connsiteY10" fmla="*/ 220718 h 3384332"/>
              <a:gd name="connsiteX11" fmla="*/ 977462 w 4677103"/>
              <a:gd name="connsiteY11" fmla="*/ 157656 h 3384332"/>
              <a:gd name="connsiteX12" fmla="*/ 1250731 w 4677103"/>
              <a:gd name="connsiteY12" fmla="*/ 63063 h 3384332"/>
              <a:gd name="connsiteX13" fmla="*/ 1397876 w 4677103"/>
              <a:gd name="connsiteY13" fmla="*/ 42042 h 3384332"/>
              <a:gd name="connsiteX14" fmla="*/ 1912883 w 4677103"/>
              <a:gd name="connsiteY14" fmla="*/ 0 h 3384332"/>
              <a:gd name="connsiteX15" fmla="*/ 2564524 w 4677103"/>
              <a:gd name="connsiteY15" fmla="*/ 10511 h 3384332"/>
              <a:gd name="connsiteX16" fmla="*/ 3111062 w 4677103"/>
              <a:gd name="connsiteY16" fmla="*/ 42042 h 3384332"/>
              <a:gd name="connsiteX17" fmla="*/ 3594538 w 4677103"/>
              <a:gd name="connsiteY17" fmla="*/ 84083 h 3384332"/>
              <a:gd name="connsiteX18" fmla="*/ 3699641 w 4677103"/>
              <a:gd name="connsiteY18" fmla="*/ 136635 h 3384332"/>
              <a:gd name="connsiteX19" fmla="*/ 3815255 w 4677103"/>
              <a:gd name="connsiteY19" fmla="*/ 189187 h 3384332"/>
              <a:gd name="connsiteX20" fmla="*/ 3846786 w 4677103"/>
              <a:gd name="connsiteY20" fmla="*/ 210207 h 3384332"/>
              <a:gd name="connsiteX21" fmla="*/ 3878317 w 4677103"/>
              <a:gd name="connsiteY21" fmla="*/ 220718 h 3384332"/>
              <a:gd name="connsiteX22" fmla="*/ 4035972 w 4677103"/>
              <a:gd name="connsiteY22" fmla="*/ 294290 h 3384332"/>
              <a:gd name="connsiteX23" fmla="*/ 4162096 w 4677103"/>
              <a:gd name="connsiteY23" fmla="*/ 336332 h 3384332"/>
              <a:gd name="connsiteX24" fmla="*/ 4267200 w 4677103"/>
              <a:gd name="connsiteY24" fmla="*/ 388883 h 3384332"/>
              <a:gd name="connsiteX25" fmla="*/ 4382814 w 4677103"/>
              <a:gd name="connsiteY25" fmla="*/ 472966 h 3384332"/>
              <a:gd name="connsiteX26" fmla="*/ 4403834 w 4677103"/>
              <a:gd name="connsiteY26" fmla="*/ 504497 h 3384332"/>
              <a:gd name="connsiteX27" fmla="*/ 4477407 w 4677103"/>
              <a:gd name="connsiteY27" fmla="*/ 567559 h 3384332"/>
              <a:gd name="connsiteX28" fmla="*/ 4508938 w 4677103"/>
              <a:gd name="connsiteY28" fmla="*/ 599090 h 3384332"/>
              <a:gd name="connsiteX29" fmla="*/ 4561490 w 4677103"/>
              <a:gd name="connsiteY29" fmla="*/ 683173 h 3384332"/>
              <a:gd name="connsiteX30" fmla="*/ 4572000 w 4677103"/>
              <a:gd name="connsiteY30" fmla="*/ 714704 h 3384332"/>
              <a:gd name="connsiteX31" fmla="*/ 4593021 w 4677103"/>
              <a:gd name="connsiteY31" fmla="*/ 767256 h 3384332"/>
              <a:gd name="connsiteX32" fmla="*/ 4603531 w 4677103"/>
              <a:gd name="connsiteY32" fmla="*/ 809297 h 3384332"/>
              <a:gd name="connsiteX33" fmla="*/ 4614041 w 4677103"/>
              <a:gd name="connsiteY33" fmla="*/ 840828 h 3384332"/>
              <a:gd name="connsiteX34" fmla="*/ 4656083 w 4677103"/>
              <a:gd name="connsiteY34" fmla="*/ 1040525 h 3384332"/>
              <a:gd name="connsiteX35" fmla="*/ 4677103 w 4677103"/>
              <a:gd name="connsiteY35" fmla="*/ 1082566 h 3384332"/>
              <a:gd name="connsiteX36" fmla="*/ 4666593 w 4677103"/>
              <a:gd name="connsiteY36" fmla="*/ 1492469 h 3384332"/>
              <a:gd name="connsiteX37" fmla="*/ 4645572 w 4677103"/>
              <a:gd name="connsiteY37" fmla="*/ 1797269 h 3384332"/>
              <a:gd name="connsiteX38" fmla="*/ 4635062 w 4677103"/>
              <a:gd name="connsiteY38" fmla="*/ 1881352 h 3384332"/>
              <a:gd name="connsiteX39" fmla="*/ 4614041 w 4677103"/>
              <a:gd name="connsiteY39" fmla="*/ 2312276 h 3384332"/>
              <a:gd name="connsiteX40" fmla="*/ 4593021 w 4677103"/>
              <a:gd name="connsiteY40" fmla="*/ 2448911 h 3384332"/>
              <a:gd name="connsiteX41" fmla="*/ 4561490 w 4677103"/>
              <a:gd name="connsiteY41" fmla="*/ 2659118 h 3384332"/>
              <a:gd name="connsiteX42" fmla="*/ 4550979 w 4677103"/>
              <a:gd name="connsiteY42" fmla="*/ 2753711 h 3384332"/>
              <a:gd name="connsiteX43" fmla="*/ 4529958 w 4677103"/>
              <a:gd name="connsiteY43" fmla="*/ 2795752 h 3384332"/>
              <a:gd name="connsiteX44" fmla="*/ 4498427 w 4677103"/>
              <a:gd name="connsiteY44" fmla="*/ 2848304 h 3384332"/>
              <a:gd name="connsiteX45" fmla="*/ 4351283 w 4677103"/>
              <a:gd name="connsiteY45" fmla="*/ 2942897 h 3384332"/>
              <a:gd name="connsiteX46" fmla="*/ 4277710 w 4677103"/>
              <a:gd name="connsiteY46" fmla="*/ 2984938 h 3384332"/>
              <a:gd name="connsiteX47" fmla="*/ 4067503 w 4677103"/>
              <a:gd name="connsiteY47" fmla="*/ 3079532 h 3384332"/>
              <a:gd name="connsiteX48" fmla="*/ 3888827 w 4677103"/>
              <a:gd name="connsiteY48" fmla="*/ 3174125 h 3384332"/>
              <a:gd name="connsiteX49" fmla="*/ 3552496 w 4677103"/>
              <a:gd name="connsiteY49" fmla="*/ 3300249 h 3384332"/>
              <a:gd name="connsiteX50" fmla="*/ 3468414 w 4677103"/>
              <a:gd name="connsiteY50" fmla="*/ 3310759 h 3384332"/>
              <a:gd name="connsiteX51" fmla="*/ 3331779 w 4677103"/>
              <a:gd name="connsiteY51" fmla="*/ 3342290 h 3384332"/>
              <a:gd name="connsiteX52" fmla="*/ 3121572 w 4677103"/>
              <a:gd name="connsiteY52" fmla="*/ 3363311 h 3384332"/>
              <a:gd name="connsiteX53" fmla="*/ 2690648 w 4677103"/>
              <a:gd name="connsiteY53" fmla="*/ 3384332 h 3384332"/>
              <a:gd name="connsiteX54" fmla="*/ 2511972 w 4677103"/>
              <a:gd name="connsiteY54" fmla="*/ 3373821 h 3384332"/>
              <a:gd name="connsiteX55" fmla="*/ 1954924 w 4677103"/>
              <a:gd name="connsiteY55" fmla="*/ 3247697 h 3384332"/>
              <a:gd name="connsiteX56" fmla="*/ 1881352 w 4677103"/>
              <a:gd name="connsiteY56" fmla="*/ 3237187 h 3384332"/>
              <a:gd name="connsiteX57" fmla="*/ 1755227 w 4677103"/>
              <a:gd name="connsiteY57" fmla="*/ 3205656 h 3384332"/>
              <a:gd name="connsiteX58" fmla="*/ 1513490 w 4677103"/>
              <a:gd name="connsiteY58" fmla="*/ 3153104 h 3384332"/>
              <a:gd name="connsiteX59" fmla="*/ 1429407 w 4677103"/>
              <a:gd name="connsiteY59" fmla="*/ 3132083 h 3384332"/>
              <a:gd name="connsiteX60" fmla="*/ 1271752 w 4677103"/>
              <a:gd name="connsiteY60" fmla="*/ 3069021 h 3384332"/>
              <a:gd name="connsiteX61" fmla="*/ 1124607 w 4677103"/>
              <a:gd name="connsiteY61" fmla="*/ 3037490 h 3384332"/>
              <a:gd name="connsiteX62" fmla="*/ 935421 w 4677103"/>
              <a:gd name="connsiteY62" fmla="*/ 2953407 h 3384332"/>
              <a:gd name="connsiteX63" fmla="*/ 620110 w 4677103"/>
              <a:gd name="connsiteY63" fmla="*/ 2774732 h 3384332"/>
              <a:gd name="connsiteX64" fmla="*/ 504496 w 4677103"/>
              <a:gd name="connsiteY64" fmla="*/ 2680138 h 3384332"/>
              <a:gd name="connsiteX65" fmla="*/ 367862 w 4677103"/>
              <a:gd name="connsiteY65" fmla="*/ 2585545 h 3384332"/>
              <a:gd name="connsiteX66" fmla="*/ 252248 w 4677103"/>
              <a:gd name="connsiteY66" fmla="*/ 2459421 h 3384332"/>
              <a:gd name="connsiteX67" fmla="*/ 126124 w 4677103"/>
              <a:gd name="connsiteY67" fmla="*/ 2259725 h 3384332"/>
              <a:gd name="connsiteX68" fmla="*/ 31531 w 4677103"/>
              <a:gd name="connsiteY68" fmla="*/ 2017987 h 3384332"/>
              <a:gd name="connsiteX69" fmla="*/ 0 w 4677103"/>
              <a:gd name="connsiteY69" fmla="*/ 1860332 h 3384332"/>
              <a:gd name="connsiteX70" fmla="*/ 10510 w 4677103"/>
              <a:gd name="connsiteY70" fmla="*/ 1702676 h 3384332"/>
              <a:gd name="connsiteX71" fmla="*/ 42041 w 4677103"/>
              <a:gd name="connsiteY71" fmla="*/ 1576552 h 3384332"/>
              <a:gd name="connsiteX72" fmla="*/ 52552 w 4677103"/>
              <a:gd name="connsiteY72" fmla="*/ 1534511 h 3384332"/>
              <a:gd name="connsiteX73" fmla="*/ 63062 w 4677103"/>
              <a:gd name="connsiteY73" fmla="*/ 1481959 h 3384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</a:cxnLst>
            <a:rect l="l" t="t" r="r" b="b"/>
            <a:pathLst>
              <a:path w="4677103" h="3384332">
                <a:moveTo>
                  <a:pt x="63062" y="1481959"/>
                </a:moveTo>
                <a:cubicBezTo>
                  <a:pt x="70069" y="1464442"/>
                  <a:pt x="86140" y="1448004"/>
                  <a:pt x="94593" y="1429407"/>
                </a:cubicBezTo>
                <a:cubicBezTo>
                  <a:pt x="151924" y="1303279"/>
                  <a:pt x="75075" y="1429407"/>
                  <a:pt x="147145" y="1303283"/>
                </a:cubicBezTo>
                <a:cubicBezTo>
                  <a:pt x="163543" y="1274586"/>
                  <a:pt x="183298" y="1247897"/>
                  <a:pt x="199696" y="1219200"/>
                </a:cubicBezTo>
                <a:cubicBezTo>
                  <a:pt x="218847" y="1185686"/>
                  <a:pt x="262514" y="1088921"/>
                  <a:pt x="273269" y="1061545"/>
                </a:cubicBezTo>
                <a:cubicBezTo>
                  <a:pt x="299208" y="995518"/>
                  <a:pt x="346841" y="861849"/>
                  <a:pt x="346841" y="861849"/>
                </a:cubicBezTo>
                <a:cubicBezTo>
                  <a:pt x="383530" y="605036"/>
                  <a:pt x="328907" y="956051"/>
                  <a:pt x="378372" y="725214"/>
                </a:cubicBezTo>
                <a:cubicBezTo>
                  <a:pt x="389795" y="671907"/>
                  <a:pt x="381392" y="626538"/>
                  <a:pt x="409903" y="578069"/>
                </a:cubicBezTo>
                <a:cubicBezTo>
                  <a:pt x="443556" y="520859"/>
                  <a:pt x="502660" y="444717"/>
                  <a:pt x="557048" y="399394"/>
                </a:cubicBezTo>
                <a:cubicBezTo>
                  <a:pt x="597419" y="365751"/>
                  <a:pt x="640569" y="335569"/>
                  <a:pt x="683172" y="304800"/>
                </a:cubicBezTo>
                <a:cubicBezTo>
                  <a:pt x="739201" y="264334"/>
                  <a:pt x="764700" y="250544"/>
                  <a:pt x="830317" y="220718"/>
                </a:cubicBezTo>
                <a:cubicBezTo>
                  <a:pt x="878897" y="198636"/>
                  <a:pt x="927497" y="176393"/>
                  <a:pt x="977462" y="157656"/>
                </a:cubicBezTo>
                <a:cubicBezTo>
                  <a:pt x="1067717" y="123810"/>
                  <a:pt x="1155307" y="76695"/>
                  <a:pt x="1250731" y="63063"/>
                </a:cubicBezTo>
                <a:cubicBezTo>
                  <a:pt x="1299779" y="56056"/>
                  <a:pt x="1348553" y="46740"/>
                  <a:pt x="1397876" y="42042"/>
                </a:cubicBezTo>
                <a:cubicBezTo>
                  <a:pt x="1569340" y="25712"/>
                  <a:pt x="1912883" y="0"/>
                  <a:pt x="1912883" y="0"/>
                </a:cubicBezTo>
                <a:lnTo>
                  <a:pt x="2564524" y="10511"/>
                </a:lnTo>
                <a:cubicBezTo>
                  <a:pt x="2746894" y="16910"/>
                  <a:pt x="2929012" y="29487"/>
                  <a:pt x="3111062" y="42042"/>
                </a:cubicBezTo>
                <a:cubicBezTo>
                  <a:pt x="3475689" y="67189"/>
                  <a:pt x="3314718" y="51164"/>
                  <a:pt x="3594538" y="84083"/>
                </a:cubicBezTo>
                <a:cubicBezTo>
                  <a:pt x="3756122" y="137945"/>
                  <a:pt x="3575124" y="70226"/>
                  <a:pt x="3699641" y="136635"/>
                </a:cubicBezTo>
                <a:cubicBezTo>
                  <a:pt x="3736993" y="156556"/>
                  <a:pt x="3777392" y="170255"/>
                  <a:pt x="3815255" y="189187"/>
                </a:cubicBezTo>
                <a:cubicBezTo>
                  <a:pt x="3826553" y="194836"/>
                  <a:pt x="3835488" y="204558"/>
                  <a:pt x="3846786" y="210207"/>
                </a:cubicBezTo>
                <a:cubicBezTo>
                  <a:pt x="3856695" y="215162"/>
                  <a:pt x="3868408" y="215763"/>
                  <a:pt x="3878317" y="220718"/>
                </a:cubicBezTo>
                <a:cubicBezTo>
                  <a:pt x="4007902" y="285511"/>
                  <a:pt x="3893626" y="244468"/>
                  <a:pt x="4035972" y="294290"/>
                </a:cubicBezTo>
                <a:cubicBezTo>
                  <a:pt x="4077800" y="308930"/>
                  <a:pt x="4121080" y="319553"/>
                  <a:pt x="4162096" y="336332"/>
                </a:cubicBezTo>
                <a:cubicBezTo>
                  <a:pt x="4198350" y="351163"/>
                  <a:pt x="4267200" y="388883"/>
                  <a:pt x="4267200" y="388883"/>
                </a:cubicBezTo>
                <a:cubicBezTo>
                  <a:pt x="4426205" y="547888"/>
                  <a:pt x="4212370" y="345132"/>
                  <a:pt x="4382814" y="472966"/>
                </a:cubicBezTo>
                <a:cubicBezTo>
                  <a:pt x="4392919" y="480545"/>
                  <a:pt x="4395747" y="494793"/>
                  <a:pt x="4403834" y="504497"/>
                </a:cubicBezTo>
                <a:cubicBezTo>
                  <a:pt x="4436433" y="543617"/>
                  <a:pt x="4436813" y="532764"/>
                  <a:pt x="4477407" y="567559"/>
                </a:cubicBezTo>
                <a:cubicBezTo>
                  <a:pt x="4488693" y="577232"/>
                  <a:pt x="4498428" y="588580"/>
                  <a:pt x="4508938" y="599090"/>
                </a:cubicBezTo>
                <a:cubicBezTo>
                  <a:pt x="4532587" y="670038"/>
                  <a:pt x="4500287" y="585248"/>
                  <a:pt x="4561490" y="683173"/>
                </a:cubicBezTo>
                <a:cubicBezTo>
                  <a:pt x="4567362" y="692568"/>
                  <a:pt x="4568110" y="704331"/>
                  <a:pt x="4572000" y="714704"/>
                </a:cubicBezTo>
                <a:cubicBezTo>
                  <a:pt x="4578625" y="732370"/>
                  <a:pt x="4587055" y="749357"/>
                  <a:pt x="4593021" y="767256"/>
                </a:cubicBezTo>
                <a:cubicBezTo>
                  <a:pt x="4597589" y="780960"/>
                  <a:pt x="4599563" y="795408"/>
                  <a:pt x="4603531" y="809297"/>
                </a:cubicBezTo>
                <a:cubicBezTo>
                  <a:pt x="4606575" y="819950"/>
                  <a:pt x="4610538" y="830318"/>
                  <a:pt x="4614041" y="840828"/>
                </a:cubicBezTo>
                <a:cubicBezTo>
                  <a:pt x="4626163" y="925674"/>
                  <a:pt x="4626448" y="945690"/>
                  <a:pt x="4656083" y="1040525"/>
                </a:cubicBezTo>
                <a:cubicBezTo>
                  <a:pt x="4660756" y="1055480"/>
                  <a:pt x="4670096" y="1068552"/>
                  <a:pt x="4677103" y="1082566"/>
                </a:cubicBezTo>
                <a:cubicBezTo>
                  <a:pt x="4673600" y="1219200"/>
                  <a:pt x="4670862" y="1355856"/>
                  <a:pt x="4666593" y="1492469"/>
                </a:cubicBezTo>
                <a:cubicBezTo>
                  <a:pt x="4658277" y="1758575"/>
                  <a:pt x="4676887" y="1672016"/>
                  <a:pt x="4645572" y="1797269"/>
                </a:cubicBezTo>
                <a:cubicBezTo>
                  <a:pt x="4642069" y="1825297"/>
                  <a:pt x="4636673" y="1853152"/>
                  <a:pt x="4635062" y="1881352"/>
                </a:cubicBezTo>
                <a:cubicBezTo>
                  <a:pt x="4622603" y="2099395"/>
                  <a:pt x="4631364" y="2130391"/>
                  <a:pt x="4614041" y="2312276"/>
                </a:cubicBezTo>
                <a:cubicBezTo>
                  <a:pt x="4610231" y="2352279"/>
                  <a:pt x="4599248" y="2408438"/>
                  <a:pt x="4593021" y="2448911"/>
                </a:cubicBezTo>
                <a:cubicBezTo>
                  <a:pt x="4582247" y="2518940"/>
                  <a:pt x="4571171" y="2588930"/>
                  <a:pt x="4561490" y="2659118"/>
                </a:cubicBezTo>
                <a:cubicBezTo>
                  <a:pt x="4557155" y="2690546"/>
                  <a:pt x="4558113" y="2722798"/>
                  <a:pt x="4550979" y="2753711"/>
                </a:cubicBezTo>
                <a:cubicBezTo>
                  <a:pt x="4547456" y="2768978"/>
                  <a:pt x="4537567" y="2782056"/>
                  <a:pt x="4529958" y="2795752"/>
                </a:cubicBezTo>
                <a:cubicBezTo>
                  <a:pt x="4520037" y="2813610"/>
                  <a:pt x="4510684" y="2831961"/>
                  <a:pt x="4498427" y="2848304"/>
                </a:cubicBezTo>
                <a:cubicBezTo>
                  <a:pt x="4462543" y="2896150"/>
                  <a:pt x="4401672" y="2915765"/>
                  <a:pt x="4351283" y="2942897"/>
                </a:cubicBezTo>
                <a:cubicBezTo>
                  <a:pt x="4326413" y="2956288"/>
                  <a:pt x="4303160" y="2972685"/>
                  <a:pt x="4277710" y="2984938"/>
                </a:cubicBezTo>
                <a:cubicBezTo>
                  <a:pt x="4208480" y="3018271"/>
                  <a:pt x="4135410" y="3043581"/>
                  <a:pt x="4067503" y="3079532"/>
                </a:cubicBezTo>
                <a:lnTo>
                  <a:pt x="3888827" y="3174125"/>
                </a:lnTo>
                <a:cubicBezTo>
                  <a:pt x="3787886" y="3226790"/>
                  <a:pt x="3649718" y="3288097"/>
                  <a:pt x="3552496" y="3300249"/>
                </a:cubicBezTo>
                <a:cubicBezTo>
                  <a:pt x="3524469" y="3303752"/>
                  <a:pt x="3496161" y="3305474"/>
                  <a:pt x="3468414" y="3310759"/>
                </a:cubicBezTo>
                <a:cubicBezTo>
                  <a:pt x="3422498" y="3319505"/>
                  <a:pt x="3377994" y="3335288"/>
                  <a:pt x="3331779" y="3342290"/>
                </a:cubicBezTo>
                <a:cubicBezTo>
                  <a:pt x="3262155" y="3352839"/>
                  <a:pt x="3191760" y="3357620"/>
                  <a:pt x="3121572" y="3363311"/>
                </a:cubicBezTo>
                <a:cubicBezTo>
                  <a:pt x="3007249" y="3372580"/>
                  <a:pt x="2793232" y="3380057"/>
                  <a:pt x="2690648" y="3384332"/>
                </a:cubicBezTo>
                <a:cubicBezTo>
                  <a:pt x="2631089" y="3380828"/>
                  <a:pt x="2570878" y="3383288"/>
                  <a:pt x="2511972" y="3373821"/>
                </a:cubicBezTo>
                <a:cubicBezTo>
                  <a:pt x="1842774" y="3266270"/>
                  <a:pt x="2312737" y="3332889"/>
                  <a:pt x="1954924" y="3247697"/>
                </a:cubicBezTo>
                <a:cubicBezTo>
                  <a:pt x="1930825" y="3241959"/>
                  <a:pt x="1905594" y="3242290"/>
                  <a:pt x="1881352" y="3237187"/>
                </a:cubicBezTo>
                <a:cubicBezTo>
                  <a:pt x="1838946" y="3228260"/>
                  <a:pt x="1797473" y="3215312"/>
                  <a:pt x="1755227" y="3205656"/>
                </a:cubicBezTo>
                <a:cubicBezTo>
                  <a:pt x="1674839" y="3187282"/>
                  <a:pt x="1593926" y="3171267"/>
                  <a:pt x="1513490" y="3153104"/>
                </a:cubicBezTo>
                <a:cubicBezTo>
                  <a:pt x="1485309" y="3146741"/>
                  <a:pt x="1456694" y="3141574"/>
                  <a:pt x="1429407" y="3132083"/>
                </a:cubicBezTo>
                <a:cubicBezTo>
                  <a:pt x="1375949" y="3113489"/>
                  <a:pt x="1325809" y="3085797"/>
                  <a:pt x="1271752" y="3069021"/>
                </a:cubicBezTo>
                <a:cubicBezTo>
                  <a:pt x="1223844" y="3054153"/>
                  <a:pt x="1172044" y="3053797"/>
                  <a:pt x="1124607" y="3037490"/>
                </a:cubicBezTo>
                <a:cubicBezTo>
                  <a:pt x="1059345" y="3015056"/>
                  <a:pt x="998155" y="2982160"/>
                  <a:pt x="935421" y="2953407"/>
                </a:cubicBezTo>
                <a:cubicBezTo>
                  <a:pt x="845618" y="2912247"/>
                  <a:pt x="642796" y="2793293"/>
                  <a:pt x="620110" y="2774732"/>
                </a:cubicBezTo>
                <a:cubicBezTo>
                  <a:pt x="581572" y="2743201"/>
                  <a:pt x="544331" y="2710014"/>
                  <a:pt x="504496" y="2680138"/>
                </a:cubicBezTo>
                <a:cubicBezTo>
                  <a:pt x="460181" y="2646901"/>
                  <a:pt x="411865" y="2619194"/>
                  <a:pt x="367862" y="2585545"/>
                </a:cubicBezTo>
                <a:cubicBezTo>
                  <a:pt x="343537" y="2566944"/>
                  <a:pt x="256093" y="2464884"/>
                  <a:pt x="252248" y="2459421"/>
                </a:cubicBezTo>
                <a:cubicBezTo>
                  <a:pt x="206939" y="2395035"/>
                  <a:pt x="154813" y="2333042"/>
                  <a:pt x="126124" y="2259725"/>
                </a:cubicBezTo>
                <a:cubicBezTo>
                  <a:pt x="94593" y="2179146"/>
                  <a:pt x="50302" y="2102455"/>
                  <a:pt x="31531" y="2017987"/>
                </a:cubicBezTo>
                <a:cubicBezTo>
                  <a:pt x="5887" y="1902591"/>
                  <a:pt x="15820" y="1955255"/>
                  <a:pt x="0" y="1860332"/>
                </a:cubicBezTo>
                <a:cubicBezTo>
                  <a:pt x="3503" y="1807780"/>
                  <a:pt x="2792" y="1754776"/>
                  <a:pt x="10510" y="1702676"/>
                </a:cubicBezTo>
                <a:cubicBezTo>
                  <a:pt x="16861" y="1659809"/>
                  <a:pt x="31530" y="1618593"/>
                  <a:pt x="42041" y="1576552"/>
                </a:cubicBezTo>
                <a:cubicBezTo>
                  <a:pt x="45544" y="1562538"/>
                  <a:pt x="44540" y="1546530"/>
                  <a:pt x="52552" y="1534511"/>
                </a:cubicBezTo>
                <a:cubicBezTo>
                  <a:pt x="81585" y="1490961"/>
                  <a:pt x="56055" y="1499476"/>
                  <a:pt x="63062" y="1481959"/>
                </a:cubicBezTo>
                <a:close/>
              </a:path>
            </a:pathLst>
          </a:cu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6568107-2F15-4060-85B6-EB3F6F829E80}"/>
              </a:ext>
            </a:extLst>
          </p:cNvPr>
          <p:cNvSpPr txBox="1"/>
          <p:nvPr/>
        </p:nvSpPr>
        <p:spPr>
          <a:xfrm>
            <a:off x="7430904" y="983006"/>
            <a:ext cx="1664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Azure-managed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92AAAF7-BDAB-4F91-B2A6-4A2C1640918B}"/>
              </a:ext>
            </a:extLst>
          </p:cNvPr>
          <p:cNvSpPr txBox="1"/>
          <p:nvPr/>
        </p:nvSpPr>
        <p:spPr>
          <a:xfrm>
            <a:off x="9030207" y="2143815"/>
            <a:ext cx="2035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Customer-managed</a:t>
            </a:r>
          </a:p>
        </p:txBody>
      </p:sp>
    </p:spTree>
    <p:extLst>
      <p:ext uri="{BB962C8B-B14F-4D97-AF65-F5344CB8AC3E}">
        <p14:creationId xmlns:p14="http://schemas.microsoft.com/office/powerpoint/2010/main" val="1524129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animBg="1"/>
      <p:bldP spid="3" grpId="0"/>
      <p:bldP spid="1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nb-NO" dirty="0"/>
              <a:t>Container insights overview</a:t>
            </a:r>
            <a:endParaRPr dirty="0"/>
          </a:p>
        </p:txBody>
      </p:sp>
      <p:pic>
        <p:nvPicPr>
          <p:cNvPr id="5" name="Google Shape;56;p13">
            <a:extLst>
              <a:ext uri="{FF2B5EF4-FFF2-40B4-BE49-F238E27FC236}">
                <a16:creationId xmlns:a16="http://schemas.microsoft.com/office/drawing/2014/main" id="{EF827ABA-BEE0-4CCD-A3C3-21D4EF756FD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89179" y="5736492"/>
            <a:ext cx="1202821" cy="1121508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raphic 4">
            <a:extLst>
              <a:ext uri="{FF2B5EF4-FFF2-40B4-BE49-F238E27FC236}">
                <a16:creationId xmlns:a16="http://schemas.microsoft.com/office/drawing/2014/main" id="{A887CE2E-4EF0-4441-9B49-793D46156C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5137" y="6121057"/>
            <a:ext cx="1718444" cy="57455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6555585-4B02-4F1C-B50F-03D35308EAA5}"/>
              </a:ext>
            </a:extLst>
          </p:cNvPr>
          <p:cNvSpPr txBox="1"/>
          <p:nvPr/>
        </p:nvSpPr>
        <p:spPr>
          <a:xfrm>
            <a:off x="2286000" y="6307495"/>
            <a:ext cx="828956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Image is taken from: </a:t>
            </a:r>
            <a:r>
              <a:rPr lang="en-US" sz="1000" dirty="0">
                <a:hlinkClick r:id="rId6"/>
              </a:rPr>
              <a:t>https://docs.microsoft.com/en-us/azure/azure-monitor/containers/container-insights-overview?WT.mc_id=AZ-MVP-5003837</a:t>
            </a:r>
            <a:r>
              <a:rPr lang="en-US" sz="1000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9589D1D-7EE7-40A4-B2F1-70A0165320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99169" y="1870184"/>
            <a:ext cx="1188823" cy="16765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8E1602A-93CA-4E7F-9AB3-5B0F152E1C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99169" y="3902402"/>
            <a:ext cx="1188823" cy="16765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64684AD-2E3B-4FAB-BC83-B383170C587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79136" y="2435156"/>
            <a:ext cx="1280271" cy="249195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886E3F4-5860-4127-8326-D31CE2405032}"/>
              </a:ext>
            </a:extLst>
          </p:cNvPr>
          <p:cNvSpPr/>
          <p:nvPr/>
        </p:nvSpPr>
        <p:spPr>
          <a:xfrm>
            <a:off x="2111964" y="3381290"/>
            <a:ext cx="914400" cy="2462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000" dirty="0"/>
              <a:t>omsagent</a:t>
            </a:r>
            <a:endParaRPr lang="en-US" sz="10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84495EE-732A-4144-A030-19F02D97D6FB}"/>
              </a:ext>
            </a:extLst>
          </p:cNvPr>
          <p:cNvSpPr/>
          <p:nvPr/>
        </p:nvSpPr>
        <p:spPr>
          <a:xfrm>
            <a:off x="2111964" y="3805272"/>
            <a:ext cx="914400" cy="2462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000" dirty="0"/>
              <a:t>omsagent</a:t>
            </a:r>
            <a:endParaRPr lang="en-US" sz="10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99DAFEB-14CB-4D87-B280-D3DCC347804B}"/>
              </a:ext>
            </a:extLst>
          </p:cNvPr>
          <p:cNvSpPr/>
          <p:nvPr/>
        </p:nvSpPr>
        <p:spPr>
          <a:xfrm>
            <a:off x="447308" y="3608627"/>
            <a:ext cx="914400" cy="2462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000" dirty="0"/>
              <a:t>ConfigMap</a:t>
            </a:r>
            <a:endParaRPr lang="en-US" sz="1000" dirty="0"/>
          </a:p>
        </p:txBody>
      </p:sp>
      <p:cxnSp>
        <p:nvCxnSpPr>
          <p:cNvPr id="13" name="Connector: Curved 12">
            <a:extLst>
              <a:ext uri="{FF2B5EF4-FFF2-40B4-BE49-F238E27FC236}">
                <a16:creationId xmlns:a16="http://schemas.microsoft.com/office/drawing/2014/main" id="{40ACF662-564E-41FA-AE6C-268BF8A73FD3}"/>
              </a:ext>
            </a:extLst>
          </p:cNvPr>
          <p:cNvCxnSpPr>
            <a:stCxn id="10" idx="3"/>
            <a:endCxn id="9" idx="1"/>
          </p:cNvCxnSpPr>
          <p:nvPr/>
        </p:nvCxnSpPr>
        <p:spPr>
          <a:xfrm>
            <a:off x="3026364" y="3504401"/>
            <a:ext cx="1252772" cy="176733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Curved 17">
            <a:extLst>
              <a:ext uri="{FF2B5EF4-FFF2-40B4-BE49-F238E27FC236}">
                <a16:creationId xmlns:a16="http://schemas.microsoft.com/office/drawing/2014/main" id="{F70B133F-A89C-469C-A865-184E8C063514}"/>
              </a:ext>
            </a:extLst>
          </p:cNvPr>
          <p:cNvCxnSpPr>
            <a:stCxn id="15" idx="3"/>
            <a:endCxn id="9" idx="1"/>
          </p:cNvCxnSpPr>
          <p:nvPr/>
        </p:nvCxnSpPr>
        <p:spPr>
          <a:xfrm flipV="1">
            <a:off x="3026364" y="3681134"/>
            <a:ext cx="1252772" cy="247249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3D33688C-71F1-4F29-95BD-7637FCB5768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10814" y="2305605"/>
            <a:ext cx="3612193" cy="2751058"/>
          </a:xfrm>
          <a:prstGeom prst="rect">
            <a:avLst/>
          </a:prstGeom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2B26138-EF6A-48BA-8D94-D222A3C9E95B}"/>
              </a:ext>
            </a:extLst>
          </p:cNvPr>
          <p:cNvCxnSpPr>
            <a:stCxn id="9" idx="3"/>
            <a:endCxn id="22" idx="1"/>
          </p:cNvCxnSpPr>
          <p:nvPr/>
        </p:nvCxnSpPr>
        <p:spPr>
          <a:xfrm>
            <a:off x="5559407" y="3681134"/>
            <a:ext cx="11514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54DD9D92-DDFC-4206-889C-E0C5AF8140E6}"/>
              </a:ext>
            </a:extLst>
          </p:cNvPr>
          <p:cNvSpPr/>
          <p:nvPr/>
        </p:nvSpPr>
        <p:spPr>
          <a:xfrm>
            <a:off x="375137" y="1618938"/>
            <a:ext cx="2832758" cy="41822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Graphic 29">
            <a:extLst>
              <a:ext uri="{FF2B5EF4-FFF2-40B4-BE49-F238E27FC236}">
                <a16:creationId xmlns:a16="http://schemas.microsoft.com/office/drawing/2014/main" id="{EE921749-9C37-4DD3-8459-0EE0AB68D08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47308" y="5239062"/>
            <a:ext cx="497430" cy="497430"/>
          </a:xfrm>
          <a:prstGeom prst="rect">
            <a:avLst/>
          </a:prstGeom>
        </p:spPr>
      </p:pic>
      <p:cxnSp>
        <p:nvCxnSpPr>
          <p:cNvPr id="31" name="Connector: Curved 30">
            <a:extLst>
              <a:ext uri="{FF2B5EF4-FFF2-40B4-BE49-F238E27FC236}">
                <a16:creationId xmlns:a16="http://schemas.microsoft.com/office/drawing/2014/main" id="{5C819586-80CD-4D35-AA7E-46F86369A0E9}"/>
              </a:ext>
            </a:extLst>
          </p:cNvPr>
          <p:cNvCxnSpPr>
            <a:stCxn id="10" idx="1"/>
            <a:endCxn id="16" idx="3"/>
          </p:cNvCxnSpPr>
          <p:nvPr/>
        </p:nvCxnSpPr>
        <p:spPr>
          <a:xfrm rot="10800000" flipV="1">
            <a:off x="1361708" y="3504400"/>
            <a:ext cx="750256" cy="227337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or: Curved 32">
            <a:extLst>
              <a:ext uri="{FF2B5EF4-FFF2-40B4-BE49-F238E27FC236}">
                <a16:creationId xmlns:a16="http://schemas.microsoft.com/office/drawing/2014/main" id="{DF13A1D2-3CD0-4689-88DA-B5F31E6F2326}"/>
              </a:ext>
            </a:extLst>
          </p:cNvPr>
          <p:cNvCxnSpPr>
            <a:stCxn id="7" idx="0"/>
            <a:endCxn id="16" idx="3"/>
          </p:cNvCxnSpPr>
          <p:nvPr/>
        </p:nvCxnSpPr>
        <p:spPr>
          <a:xfrm rot="16200000" flipV="1">
            <a:off x="1642313" y="3451133"/>
            <a:ext cx="170664" cy="731873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9487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animBg="1"/>
      <p:bldP spid="1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nb-NO" dirty="0"/>
              <a:t>Container insights overview</a:t>
            </a:r>
            <a:endParaRPr dirty="0"/>
          </a:p>
        </p:txBody>
      </p:sp>
      <p:pic>
        <p:nvPicPr>
          <p:cNvPr id="5" name="Google Shape;56;p13">
            <a:extLst>
              <a:ext uri="{FF2B5EF4-FFF2-40B4-BE49-F238E27FC236}">
                <a16:creationId xmlns:a16="http://schemas.microsoft.com/office/drawing/2014/main" id="{EF827ABA-BEE0-4CCD-A3C3-21D4EF756FD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89179" y="5736492"/>
            <a:ext cx="1202821" cy="1121508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raphic 4">
            <a:extLst>
              <a:ext uri="{FF2B5EF4-FFF2-40B4-BE49-F238E27FC236}">
                <a16:creationId xmlns:a16="http://schemas.microsoft.com/office/drawing/2014/main" id="{A887CE2E-4EF0-4441-9B49-793D46156C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5137" y="6121057"/>
            <a:ext cx="1718444" cy="57455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F1754E0-71FF-40C6-B3E2-E47950485B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9626" y="1790111"/>
            <a:ext cx="10778249" cy="3666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0449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nb-NO" dirty="0"/>
              <a:t>Container insights overview</a:t>
            </a:r>
            <a:endParaRPr dirty="0"/>
          </a:p>
        </p:txBody>
      </p:sp>
      <p:pic>
        <p:nvPicPr>
          <p:cNvPr id="5" name="Google Shape;56;p13">
            <a:extLst>
              <a:ext uri="{FF2B5EF4-FFF2-40B4-BE49-F238E27FC236}">
                <a16:creationId xmlns:a16="http://schemas.microsoft.com/office/drawing/2014/main" id="{EF827ABA-BEE0-4CCD-A3C3-21D4EF756FD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89179" y="5736492"/>
            <a:ext cx="1202821" cy="1121508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raphic 4">
            <a:extLst>
              <a:ext uri="{FF2B5EF4-FFF2-40B4-BE49-F238E27FC236}">
                <a16:creationId xmlns:a16="http://schemas.microsoft.com/office/drawing/2014/main" id="{A887CE2E-4EF0-4441-9B49-793D46156C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5137" y="6121057"/>
            <a:ext cx="1718444" cy="57455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BAC3EB4-C08C-442B-A47C-0F5EDB33CA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5600" y="1559027"/>
            <a:ext cx="10310621" cy="4177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4957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nb-NO" dirty="0"/>
              <a:t>Container insights overview</a:t>
            </a:r>
            <a:endParaRPr dirty="0"/>
          </a:p>
        </p:txBody>
      </p:sp>
      <p:pic>
        <p:nvPicPr>
          <p:cNvPr id="5" name="Google Shape;56;p13">
            <a:extLst>
              <a:ext uri="{FF2B5EF4-FFF2-40B4-BE49-F238E27FC236}">
                <a16:creationId xmlns:a16="http://schemas.microsoft.com/office/drawing/2014/main" id="{EF827ABA-BEE0-4CCD-A3C3-21D4EF756FD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89179" y="5736492"/>
            <a:ext cx="1202821" cy="1121508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raphic 4">
            <a:extLst>
              <a:ext uri="{FF2B5EF4-FFF2-40B4-BE49-F238E27FC236}">
                <a16:creationId xmlns:a16="http://schemas.microsoft.com/office/drawing/2014/main" id="{A887CE2E-4EF0-4441-9B49-793D46156C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5137" y="6121057"/>
            <a:ext cx="1718444" cy="57455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EE942BD-A29C-4C7F-BCAD-87D3DD468B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89170" y="1702541"/>
            <a:ext cx="2717412" cy="40339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ECDA8C5-99C7-4E45-80AD-36A68A4F789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55635" y="1748105"/>
            <a:ext cx="2950980" cy="4192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2308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nb-NO" dirty="0"/>
              <a:t>What if monitoring platform already exists?</a:t>
            </a:r>
            <a:endParaRPr dirty="0"/>
          </a:p>
        </p:txBody>
      </p:sp>
      <p:pic>
        <p:nvPicPr>
          <p:cNvPr id="5" name="Google Shape;56;p13">
            <a:extLst>
              <a:ext uri="{FF2B5EF4-FFF2-40B4-BE49-F238E27FC236}">
                <a16:creationId xmlns:a16="http://schemas.microsoft.com/office/drawing/2014/main" id="{EF827ABA-BEE0-4CCD-A3C3-21D4EF756FD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89179" y="5736492"/>
            <a:ext cx="1202821" cy="1121508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raphic 4">
            <a:extLst>
              <a:ext uri="{FF2B5EF4-FFF2-40B4-BE49-F238E27FC236}">
                <a16:creationId xmlns:a16="http://schemas.microsoft.com/office/drawing/2014/main" id="{A887CE2E-4EF0-4441-9B49-793D46156C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5137" y="6121057"/>
            <a:ext cx="1718444" cy="574556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597F02D0-62F1-4EE9-B2AB-E6BCB87019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558863" y="2535510"/>
            <a:ext cx="2039026" cy="2039026"/>
          </a:xfrm>
          <a:prstGeom prst="rect">
            <a:avLst/>
          </a:prstGeom>
        </p:spPr>
      </p:pic>
      <p:pic>
        <p:nvPicPr>
          <p:cNvPr id="9" name="Picture 8" descr="Logo, icon&#10;&#10;Description automatically generated">
            <a:extLst>
              <a:ext uri="{FF2B5EF4-FFF2-40B4-BE49-F238E27FC236}">
                <a16:creationId xmlns:a16="http://schemas.microsoft.com/office/drawing/2014/main" id="{E2D59127-1D76-45FF-A02C-E8712C16B42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3842" y="1678450"/>
            <a:ext cx="971344" cy="975153"/>
          </a:xfrm>
          <a:prstGeom prst="rect">
            <a:avLst/>
          </a:prstGeom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C0998936-B9DD-4C85-8C11-F828BCB531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2574" y="1708408"/>
            <a:ext cx="1128189" cy="915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4AD99C46-406E-4FD7-BF17-2950847F0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3568" y="4726016"/>
            <a:ext cx="2280467" cy="672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>
            <a:extLst>
              <a:ext uri="{FF2B5EF4-FFF2-40B4-BE49-F238E27FC236}">
                <a16:creationId xmlns:a16="http://schemas.microsoft.com/office/drawing/2014/main" id="{1A0976AF-11C2-47C8-9437-7D1227EF1B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5956" y="4224595"/>
            <a:ext cx="1350044" cy="1350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8">
            <a:extLst>
              <a:ext uri="{FF2B5EF4-FFF2-40B4-BE49-F238E27FC236}">
                <a16:creationId xmlns:a16="http://schemas.microsoft.com/office/drawing/2014/main" id="{58FB4E79-0EC5-40BB-94CC-59794EFBDC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4738" y="2831652"/>
            <a:ext cx="2539375" cy="895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50574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nb-NO" dirty="0"/>
              <a:t>Splunk</a:t>
            </a:r>
            <a:endParaRPr dirty="0"/>
          </a:p>
        </p:txBody>
      </p:sp>
      <p:pic>
        <p:nvPicPr>
          <p:cNvPr id="5" name="Google Shape;56;p13">
            <a:extLst>
              <a:ext uri="{FF2B5EF4-FFF2-40B4-BE49-F238E27FC236}">
                <a16:creationId xmlns:a16="http://schemas.microsoft.com/office/drawing/2014/main" id="{EF827ABA-BEE0-4CCD-A3C3-21D4EF756FD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89179" y="5736492"/>
            <a:ext cx="1202821" cy="1121508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raphic 4">
            <a:extLst>
              <a:ext uri="{FF2B5EF4-FFF2-40B4-BE49-F238E27FC236}">
                <a16:creationId xmlns:a16="http://schemas.microsoft.com/office/drawing/2014/main" id="{A887CE2E-4EF0-4441-9B49-793D46156C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5137" y="6121057"/>
            <a:ext cx="1718444" cy="57455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624984F-2D71-412F-BB75-1420417673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99169" y="1870184"/>
            <a:ext cx="1188823" cy="167654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56998E1-3ADA-483F-9185-B176243E4E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99169" y="3902402"/>
            <a:ext cx="1188823" cy="1676545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946463F5-040C-46FD-B736-BFCE72A446F3}"/>
              </a:ext>
            </a:extLst>
          </p:cNvPr>
          <p:cNvSpPr/>
          <p:nvPr/>
        </p:nvSpPr>
        <p:spPr>
          <a:xfrm>
            <a:off x="2111964" y="3381290"/>
            <a:ext cx="914400" cy="2462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000" dirty="0"/>
              <a:t>hec</a:t>
            </a:r>
            <a:endParaRPr lang="en-US" sz="10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59F4B4B-C724-44C6-80B9-5BA12B66B701}"/>
              </a:ext>
            </a:extLst>
          </p:cNvPr>
          <p:cNvSpPr/>
          <p:nvPr/>
        </p:nvSpPr>
        <p:spPr>
          <a:xfrm>
            <a:off x="2111964" y="3805272"/>
            <a:ext cx="914400" cy="2462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000" dirty="0"/>
              <a:t>hec</a:t>
            </a:r>
            <a:endParaRPr lang="en-US" sz="10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A4A9A0C-7F59-4669-9803-0F99511DA98B}"/>
              </a:ext>
            </a:extLst>
          </p:cNvPr>
          <p:cNvSpPr/>
          <p:nvPr/>
        </p:nvSpPr>
        <p:spPr>
          <a:xfrm>
            <a:off x="375137" y="1618938"/>
            <a:ext cx="2832758" cy="41822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5E98A063-4DCD-426D-9318-58A95C017A3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47308" y="5239062"/>
            <a:ext cx="497430" cy="497430"/>
          </a:xfrm>
          <a:prstGeom prst="rect">
            <a:avLst/>
          </a:prstGeom>
        </p:spPr>
      </p:pic>
      <p:pic>
        <p:nvPicPr>
          <p:cNvPr id="23" name="Picture 2">
            <a:extLst>
              <a:ext uri="{FF2B5EF4-FFF2-40B4-BE49-F238E27FC236}">
                <a16:creationId xmlns:a16="http://schemas.microsoft.com/office/drawing/2014/main" id="{7702F553-9ECE-49C8-956D-26766FB1EE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0682" y="3379472"/>
            <a:ext cx="2280467" cy="672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Connector: Curved 2">
            <a:extLst>
              <a:ext uri="{FF2B5EF4-FFF2-40B4-BE49-F238E27FC236}">
                <a16:creationId xmlns:a16="http://schemas.microsoft.com/office/drawing/2014/main" id="{1F6AB7A9-C565-4DA9-9078-930F3D4301AF}"/>
              </a:ext>
            </a:extLst>
          </p:cNvPr>
          <p:cNvCxnSpPr>
            <a:stCxn id="16" idx="3"/>
            <a:endCxn id="23" idx="1"/>
          </p:cNvCxnSpPr>
          <p:nvPr/>
        </p:nvCxnSpPr>
        <p:spPr>
          <a:xfrm>
            <a:off x="3026364" y="3504401"/>
            <a:ext cx="2054318" cy="211082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or: Curved 7">
            <a:extLst>
              <a:ext uri="{FF2B5EF4-FFF2-40B4-BE49-F238E27FC236}">
                <a16:creationId xmlns:a16="http://schemas.microsoft.com/office/drawing/2014/main" id="{F3283D2D-770E-4099-90F7-AC991B5A9544}"/>
              </a:ext>
            </a:extLst>
          </p:cNvPr>
          <p:cNvCxnSpPr>
            <a:stCxn id="17" idx="3"/>
            <a:endCxn id="23" idx="1"/>
          </p:cNvCxnSpPr>
          <p:nvPr/>
        </p:nvCxnSpPr>
        <p:spPr>
          <a:xfrm flipV="1">
            <a:off x="3026364" y="3715483"/>
            <a:ext cx="2054318" cy="212900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3255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93A1531F-5F7F-4247-AE21-250E609607D7}"/>
              </a:ext>
            </a:extLst>
          </p:cNvPr>
          <p:cNvSpPr/>
          <p:nvPr/>
        </p:nvSpPr>
        <p:spPr>
          <a:xfrm>
            <a:off x="1" y="4507670"/>
            <a:ext cx="12192000" cy="235033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E74688-695E-4887-B9BC-D6A7D3D68D9C}"/>
              </a:ext>
            </a:extLst>
          </p:cNvPr>
          <p:cNvSpPr txBox="1"/>
          <p:nvPr/>
        </p:nvSpPr>
        <p:spPr>
          <a:xfrm>
            <a:off x="7775033" y="5564441"/>
            <a:ext cx="35901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27FB7CD-0128-4D65-AE5C-36A211ABFFF4}"/>
              </a:ext>
            </a:extLst>
          </p:cNvPr>
          <p:cNvSpPr txBox="1"/>
          <p:nvPr/>
        </p:nvSpPr>
        <p:spPr>
          <a:xfrm>
            <a:off x="-147638" y="439882"/>
            <a:ext cx="12269757" cy="45397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marR="0" lvl="1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Guide</a:t>
            </a:r>
            <a:r>
              <a:rPr kumimoji="0" lang="ru-RU" sz="2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on monitoring AKS </a:t>
            </a:r>
            <a:r>
              <a:rPr kumimoji="0" lang="en-US" sz="21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using Azure Monitor:</a:t>
            </a:r>
            <a:br>
              <a:rPr kumimoji="0" lang="fi-FI" sz="2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</a:br>
            <a:r>
              <a:rPr kumimoji="0" lang="en-US" sz="36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https://aka.ms/azure-aks</a:t>
            </a:r>
            <a:br>
              <a:rPr kumimoji="0" lang="en-US" sz="36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</a:br>
            <a:endParaRPr kumimoji="0" lang="en-US" sz="36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914400" marR="0" lvl="1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Get your next Learner digital badge of Azure Heroes program</a:t>
            </a:r>
            <a:br>
              <a:rPr kumimoji="0" lang="fi-FI" sz="2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</a:br>
            <a:r>
              <a:rPr kumimoji="0" lang="en-US" sz="36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https://aka.ms/azure-heroes-badge</a:t>
            </a:r>
            <a:br>
              <a:rPr kumimoji="0" lang="en-US" sz="36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</a:br>
            <a:endParaRPr kumimoji="0" lang="en-US" sz="36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914400" marR="0" lvl="1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Win a cool Microsoft backpack!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endParaRPr kumimoji="0" lang="en-US" sz="2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endParaRPr kumimoji="0" lang="en-GB" sz="2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DC84543-AB3D-47DF-9B83-91EE0AC4D797}"/>
              </a:ext>
            </a:extLst>
          </p:cNvPr>
          <p:cNvSpPr/>
          <p:nvPr/>
        </p:nvSpPr>
        <p:spPr>
          <a:xfrm>
            <a:off x="1305222" y="4932586"/>
            <a:ext cx="715591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Don’t forget to add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Microsoft Azure skill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to your LinkedIn account to stay connected with a developer community</a:t>
            </a:r>
          </a:p>
        </p:txBody>
      </p:sp>
      <p:pic>
        <p:nvPicPr>
          <p:cNvPr id="5" name="Picture 4" descr="A picture containing vector graphics&#10;&#10;Description automatically generated">
            <a:extLst>
              <a:ext uri="{FF2B5EF4-FFF2-40B4-BE49-F238E27FC236}">
                <a16:creationId xmlns:a16="http://schemas.microsoft.com/office/drawing/2014/main" id="{21FCF232-8539-42B0-A74E-9CEBFAACD1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043" y="4932586"/>
            <a:ext cx="689221" cy="689221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6D23E230-F5FE-40D5-BE12-397EA3A684F6}"/>
              </a:ext>
            </a:extLst>
          </p:cNvPr>
          <p:cNvSpPr/>
          <p:nvPr/>
        </p:nvSpPr>
        <p:spPr>
          <a:xfrm>
            <a:off x="8642097" y="5056436"/>
            <a:ext cx="3114859" cy="584036"/>
          </a:xfrm>
          <a:prstGeom prst="roundRect">
            <a:avLst/>
          </a:prstGeom>
          <a:solidFill>
            <a:schemeClr val="accent1">
              <a:alpha val="42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+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Microsoft Azure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8EC4288-9B54-4F80-8087-B8572FCE1227}"/>
              </a:ext>
            </a:extLst>
          </p:cNvPr>
          <p:cNvSpPr/>
          <p:nvPr/>
        </p:nvSpPr>
        <p:spPr>
          <a:xfrm>
            <a:off x="1305222" y="5885859"/>
            <a:ext cx="715591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We post the latest announces about </a:t>
            </a: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free events for the developers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in Norway on our official Twitter account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EAD4907-8E2D-4F83-9F81-7262DE07C0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5043" y="5887341"/>
            <a:ext cx="689221" cy="686256"/>
          </a:xfrm>
          <a:prstGeom prst="rect">
            <a:avLst/>
          </a:prstGeo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7980173-7342-473E-8D8D-B27F00975F39}"/>
              </a:ext>
            </a:extLst>
          </p:cNvPr>
          <p:cNvSpPr/>
          <p:nvPr/>
        </p:nvSpPr>
        <p:spPr>
          <a:xfrm>
            <a:off x="8642097" y="5976101"/>
            <a:ext cx="3114859" cy="584036"/>
          </a:xfrm>
          <a:prstGeom prst="roundRect">
            <a:avLst/>
          </a:prstGeom>
          <a:solidFill>
            <a:schemeClr val="accent1">
              <a:alpha val="42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@</a:t>
            </a:r>
            <a:r>
              <a:rPr kumimoji="0" lang="en-US" sz="28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MSDevNo</a:t>
            </a: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22A8EE6-2EDF-4EB4-8CCE-A510B59B5A7A}"/>
              </a:ext>
            </a:extLst>
          </p:cNvPr>
          <p:cNvGrpSpPr/>
          <p:nvPr/>
        </p:nvGrpSpPr>
        <p:grpSpPr>
          <a:xfrm>
            <a:off x="5091113" y="3142479"/>
            <a:ext cx="1242497" cy="1242497"/>
            <a:chOff x="6096000" y="3168367"/>
            <a:chExt cx="1242497" cy="1242497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9AEBEF0-2A70-4F26-9646-51B46729DA9D}"/>
                </a:ext>
              </a:extLst>
            </p:cNvPr>
            <p:cNvSpPr/>
            <p:nvPr/>
          </p:nvSpPr>
          <p:spPr>
            <a:xfrm>
              <a:off x="6096000" y="3168367"/>
              <a:ext cx="1242497" cy="124249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4030D57-7FC2-4BFD-87E1-4ED484E9FC5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348250" y="3220454"/>
              <a:ext cx="737995" cy="1138322"/>
            </a:xfrm>
            <a:prstGeom prst="rect">
              <a:avLst/>
            </a:prstGeom>
          </p:spPr>
        </p:pic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2F0CBB36-077A-4A82-B60B-2CE2506738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95912" y="1602937"/>
            <a:ext cx="2634510" cy="2052637"/>
          </a:xfrm>
          <a:prstGeom prst="rect">
            <a:avLst/>
          </a:prstGeom>
        </p:spPr>
      </p:pic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5323D040-C3D8-479C-802F-98D93036980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1308" y="767545"/>
            <a:ext cx="1627993" cy="16279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98684665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 nodePh="1">
                                  <p:stCondLst>
                                    <p:cond delay="75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nb-NO" dirty="0"/>
              <a:t>Dynatrace</a:t>
            </a:r>
            <a:endParaRPr dirty="0"/>
          </a:p>
        </p:txBody>
      </p:sp>
      <p:pic>
        <p:nvPicPr>
          <p:cNvPr id="5" name="Google Shape;56;p13">
            <a:extLst>
              <a:ext uri="{FF2B5EF4-FFF2-40B4-BE49-F238E27FC236}">
                <a16:creationId xmlns:a16="http://schemas.microsoft.com/office/drawing/2014/main" id="{EF827ABA-BEE0-4CCD-A3C3-21D4EF756FD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89179" y="5736492"/>
            <a:ext cx="1202821" cy="1121508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raphic 4">
            <a:extLst>
              <a:ext uri="{FF2B5EF4-FFF2-40B4-BE49-F238E27FC236}">
                <a16:creationId xmlns:a16="http://schemas.microsoft.com/office/drawing/2014/main" id="{A887CE2E-4EF0-4441-9B49-793D46156C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5137" y="6121057"/>
            <a:ext cx="1718444" cy="57455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624984F-2D71-412F-BB75-1420417673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99169" y="1870184"/>
            <a:ext cx="1188823" cy="167654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56998E1-3ADA-483F-9185-B176243E4E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99169" y="3902402"/>
            <a:ext cx="1188823" cy="1676545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946463F5-040C-46FD-B736-BFCE72A446F3}"/>
              </a:ext>
            </a:extLst>
          </p:cNvPr>
          <p:cNvSpPr/>
          <p:nvPr/>
        </p:nvSpPr>
        <p:spPr>
          <a:xfrm>
            <a:off x="2111964" y="3381290"/>
            <a:ext cx="914400" cy="2462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000" dirty="0"/>
              <a:t>agent</a:t>
            </a:r>
            <a:endParaRPr lang="en-US" sz="10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59F4B4B-C724-44C6-80B9-5BA12B66B701}"/>
              </a:ext>
            </a:extLst>
          </p:cNvPr>
          <p:cNvSpPr/>
          <p:nvPr/>
        </p:nvSpPr>
        <p:spPr>
          <a:xfrm>
            <a:off x="2111964" y="3805272"/>
            <a:ext cx="914400" cy="2462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000" dirty="0"/>
              <a:t>dtagent</a:t>
            </a:r>
            <a:endParaRPr lang="en-US" sz="10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A4A9A0C-7F59-4669-9803-0F99511DA98B}"/>
              </a:ext>
            </a:extLst>
          </p:cNvPr>
          <p:cNvSpPr/>
          <p:nvPr/>
        </p:nvSpPr>
        <p:spPr>
          <a:xfrm>
            <a:off x="375137" y="1618938"/>
            <a:ext cx="2832758" cy="41822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5E98A063-4DCD-426D-9318-58A95C017A3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47308" y="5239062"/>
            <a:ext cx="497430" cy="497430"/>
          </a:xfrm>
          <a:prstGeom prst="rect">
            <a:avLst/>
          </a:prstGeom>
        </p:spPr>
      </p:pic>
      <p:cxnSp>
        <p:nvCxnSpPr>
          <p:cNvPr id="3" name="Connector: Curved 2">
            <a:extLst>
              <a:ext uri="{FF2B5EF4-FFF2-40B4-BE49-F238E27FC236}">
                <a16:creationId xmlns:a16="http://schemas.microsoft.com/office/drawing/2014/main" id="{1F6AB7A9-C565-4DA9-9078-930F3D4301AF}"/>
              </a:ext>
            </a:extLst>
          </p:cNvPr>
          <p:cNvCxnSpPr>
            <a:cxnSpLocks/>
            <a:stCxn id="16" idx="3"/>
            <a:endCxn id="18" idx="1"/>
          </p:cNvCxnSpPr>
          <p:nvPr/>
        </p:nvCxnSpPr>
        <p:spPr>
          <a:xfrm>
            <a:off x="3026364" y="3504401"/>
            <a:ext cx="1976205" cy="42328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or: Curved 7">
            <a:extLst>
              <a:ext uri="{FF2B5EF4-FFF2-40B4-BE49-F238E27FC236}">
                <a16:creationId xmlns:a16="http://schemas.microsoft.com/office/drawing/2014/main" id="{F3283D2D-770E-4099-90F7-AC991B5A9544}"/>
              </a:ext>
            </a:extLst>
          </p:cNvPr>
          <p:cNvCxnSpPr>
            <a:cxnSpLocks/>
            <a:stCxn id="17" idx="3"/>
            <a:endCxn id="18" idx="1"/>
          </p:cNvCxnSpPr>
          <p:nvPr/>
        </p:nvCxnSpPr>
        <p:spPr>
          <a:xfrm flipV="1">
            <a:off x="3026364" y="3546729"/>
            <a:ext cx="1976205" cy="381654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6">
            <a:extLst>
              <a:ext uri="{FF2B5EF4-FFF2-40B4-BE49-F238E27FC236}">
                <a16:creationId xmlns:a16="http://schemas.microsoft.com/office/drawing/2014/main" id="{94FFB3DF-E113-4B06-A40D-D2AE63B50D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2569" y="2871707"/>
            <a:ext cx="1350044" cy="1350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86128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nb-NO" dirty="0"/>
              <a:t>NewRelic</a:t>
            </a:r>
            <a:endParaRPr dirty="0"/>
          </a:p>
        </p:txBody>
      </p:sp>
      <p:pic>
        <p:nvPicPr>
          <p:cNvPr id="5" name="Google Shape;56;p13">
            <a:extLst>
              <a:ext uri="{FF2B5EF4-FFF2-40B4-BE49-F238E27FC236}">
                <a16:creationId xmlns:a16="http://schemas.microsoft.com/office/drawing/2014/main" id="{EF827ABA-BEE0-4CCD-A3C3-21D4EF756FD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89179" y="5736492"/>
            <a:ext cx="1202821" cy="1121508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raphic 4">
            <a:extLst>
              <a:ext uri="{FF2B5EF4-FFF2-40B4-BE49-F238E27FC236}">
                <a16:creationId xmlns:a16="http://schemas.microsoft.com/office/drawing/2014/main" id="{A887CE2E-4EF0-4441-9B49-793D46156C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5137" y="6121057"/>
            <a:ext cx="1718444" cy="57455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624984F-2D71-412F-BB75-1420417673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99169" y="1870184"/>
            <a:ext cx="1188823" cy="167654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56998E1-3ADA-483F-9185-B176243E4E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99169" y="3902402"/>
            <a:ext cx="1188823" cy="1676545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946463F5-040C-46FD-B736-BFCE72A446F3}"/>
              </a:ext>
            </a:extLst>
          </p:cNvPr>
          <p:cNvSpPr/>
          <p:nvPr/>
        </p:nvSpPr>
        <p:spPr>
          <a:xfrm>
            <a:off x="2111964" y="3381290"/>
            <a:ext cx="914400" cy="2462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000" dirty="0"/>
              <a:t>agent</a:t>
            </a:r>
            <a:endParaRPr lang="en-US" sz="10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59F4B4B-C724-44C6-80B9-5BA12B66B701}"/>
              </a:ext>
            </a:extLst>
          </p:cNvPr>
          <p:cNvSpPr/>
          <p:nvPr/>
        </p:nvSpPr>
        <p:spPr>
          <a:xfrm>
            <a:off x="2111964" y="3805272"/>
            <a:ext cx="914400" cy="2462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000" dirty="0"/>
              <a:t>dtagent</a:t>
            </a:r>
            <a:endParaRPr lang="en-US" sz="10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A4A9A0C-7F59-4669-9803-0F99511DA98B}"/>
              </a:ext>
            </a:extLst>
          </p:cNvPr>
          <p:cNvSpPr/>
          <p:nvPr/>
        </p:nvSpPr>
        <p:spPr>
          <a:xfrm>
            <a:off x="375137" y="1618938"/>
            <a:ext cx="2832758" cy="41822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5E98A063-4DCD-426D-9318-58A95C017A3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47308" y="5239062"/>
            <a:ext cx="497430" cy="497430"/>
          </a:xfrm>
          <a:prstGeom prst="rect">
            <a:avLst/>
          </a:prstGeom>
        </p:spPr>
      </p:pic>
      <p:cxnSp>
        <p:nvCxnSpPr>
          <p:cNvPr id="3" name="Connector: Curved 2">
            <a:extLst>
              <a:ext uri="{FF2B5EF4-FFF2-40B4-BE49-F238E27FC236}">
                <a16:creationId xmlns:a16="http://schemas.microsoft.com/office/drawing/2014/main" id="{1F6AB7A9-C565-4DA9-9078-930F3D4301AF}"/>
              </a:ext>
            </a:extLst>
          </p:cNvPr>
          <p:cNvCxnSpPr>
            <a:cxnSpLocks/>
            <a:stCxn id="16" idx="3"/>
            <a:endCxn id="21" idx="1"/>
          </p:cNvCxnSpPr>
          <p:nvPr/>
        </p:nvCxnSpPr>
        <p:spPr>
          <a:xfrm>
            <a:off x="3026364" y="3504401"/>
            <a:ext cx="2651227" cy="300871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or: Curved 7">
            <a:extLst>
              <a:ext uri="{FF2B5EF4-FFF2-40B4-BE49-F238E27FC236}">
                <a16:creationId xmlns:a16="http://schemas.microsoft.com/office/drawing/2014/main" id="{F3283D2D-770E-4099-90F7-AC991B5A9544}"/>
              </a:ext>
            </a:extLst>
          </p:cNvPr>
          <p:cNvCxnSpPr>
            <a:cxnSpLocks/>
            <a:stCxn id="17" idx="3"/>
            <a:endCxn id="21" idx="1"/>
          </p:cNvCxnSpPr>
          <p:nvPr/>
        </p:nvCxnSpPr>
        <p:spPr>
          <a:xfrm flipV="1">
            <a:off x="3026364" y="3805272"/>
            <a:ext cx="2651227" cy="123111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4">
            <a:extLst>
              <a:ext uri="{FF2B5EF4-FFF2-40B4-BE49-F238E27FC236}">
                <a16:creationId xmlns:a16="http://schemas.microsoft.com/office/drawing/2014/main" id="{776AC1B3-24DB-4163-97D6-66D82A8A9C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7591" y="3347653"/>
            <a:ext cx="1128189" cy="915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01D6429-D28A-4A9D-A402-5B63F826915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32049" y="1561788"/>
            <a:ext cx="6325148" cy="1463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8734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nb-NO" dirty="0"/>
              <a:t>Prometheus + Grafana – in cluster</a:t>
            </a:r>
            <a:endParaRPr dirty="0"/>
          </a:p>
        </p:txBody>
      </p:sp>
      <p:pic>
        <p:nvPicPr>
          <p:cNvPr id="5" name="Google Shape;56;p13">
            <a:extLst>
              <a:ext uri="{FF2B5EF4-FFF2-40B4-BE49-F238E27FC236}">
                <a16:creationId xmlns:a16="http://schemas.microsoft.com/office/drawing/2014/main" id="{EF827ABA-BEE0-4CCD-A3C3-21D4EF756FD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89179" y="5736492"/>
            <a:ext cx="1202821" cy="1121508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raphic 4">
            <a:extLst>
              <a:ext uri="{FF2B5EF4-FFF2-40B4-BE49-F238E27FC236}">
                <a16:creationId xmlns:a16="http://schemas.microsoft.com/office/drawing/2014/main" id="{A887CE2E-4EF0-4441-9B49-793D46156C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5137" y="6121057"/>
            <a:ext cx="1718444" cy="57455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624984F-2D71-412F-BB75-1420417673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99169" y="1870184"/>
            <a:ext cx="1188823" cy="167654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56998E1-3ADA-483F-9185-B176243E4E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99169" y="3902402"/>
            <a:ext cx="1188823" cy="1676545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946463F5-040C-46FD-B736-BFCE72A446F3}"/>
              </a:ext>
            </a:extLst>
          </p:cNvPr>
          <p:cNvSpPr/>
          <p:nvPr/>
        </p:nvSpPr>
        <p:spPr>
          <a:xfrm>
            <a:off x="2897625" y="1932461"/>
            <a:ext cx="914400" cy="2462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000" dirty="0"/>
              <a:t>prometehus</a:t>
            </a:r>
            <a:endParaRPr lang="en-US" sz="10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59F4B4B-C724-44C6-80B9-5BA12B66B701}"/>
              </a:ext>
            </a:extLst>
          </p:cNvPr>
          <p:cNvSpPr/>
          <p:nvPr/>
        </p:nvSpPr>
        <p:spPr>
          <a:xfrm>
            <a:off x="2897625" y="2369094"/>
            <a:ext cx="914400" cy="2462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000" dirty="0"/>
              <a:t>grafana</a:t>
            </a:r>
            <a:endParaRPr lang="en-US" sz="10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A4A9A0C-7F59-4669-9803-0F99511DA98B}"/>
              </a:ext>
            </a:extLst>
          </p:cNvPr>
          <p:cNvSpPr/>
          <p:nvPr/>
        </p:nvSpPr>
        <p:spPr>
          <a:xfrm>
            <a:off x="375136" y="1618938"/>
            <a:ext cx="4121913" cy="41822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5E98A063-4DCD-426D-9318-58A95C017A3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47308" y="5239062"/>
            <a:ext cx="497430" cy="49743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8A98D38-FC64-4372-BB4D-595CF705E30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04166" y="1622512"/>
            <a:ext cx="5685013" cy="2171888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2D80811E-9D73-45B6-9C3C-99A9D77D1A10}"/>
              </a:ext>
            </a:extLst>
          </p:cNvPr>
          <p:cNvSpPr/>
          <p:nvPr/>
        </p:nvSpPr>
        <p:spPr>
          <a:xfrm>
            <a:off x="2897625" y="2805727"/>
            <a:ext cx="914400" cy="2462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000" dirty="0"/>
              <a:t>alertmanager</a:t>
            </a:r>
            <a:endParaRPr lang="en-US" sz="1000" dirty="0"/>
          </a:p>
        </p:txBody>
      </p:sp>
      <p:pic>
        <p:nvPicPr>
          <p:cNvPr id="22" name="Picture 6">
            <a:extLst>
              <a:ext uri="{FF2B5EF4-FFF2-40B4-BE49-F238E27FC236}">
                <a16:creationId xmlns:a16="http://schemas.microsoft.com/office/drawing/2014/main" id="{198400F6-C528-4DFC-80B6-E144DE5020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3790" y="3414884"/>
            <a:ext cx="879713" cy="953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8">
            <a:extLst>
              <a:ext uri="{FF2B5EF4-FFF2-40B4-BE49-F238E27FC236}">
                <a16:creationId xmlns:a16="http://schemas.microsoft.com/office/drawing/2014/main" id="{421106F6-8EDD-4055-8C4D-174747999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3574" y="4687770"/>
            <a:ext cx="857892" cy="854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Google Shape;69;p15">
            <a:extLst>
              <a:ext uri="{FF2B5EF4-FFF2-40B4-BE49-F238E27FC236}">
                <a16:creationId xmlns:a16="http://schemas.microsoft.com/office/drawing/2014/main" id="{394ECA9D-C13F-48A3-B630-BAA06C20241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304165" y="3902401"/>
            <a:ext cx="5685013" cy="1898791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380990" indent="-380990">
              <a:spcAft>
                <a:spcPts val="2133"/>
              </a:spcAft>
            </a:pPr>
            <a:r>
              <a:rPr lang="nb-NO" dirty="0"/>
              <a:t>Use port-forward</a:t>
            </a:r>
          </a:p>
        </p:txBody>
      </p:sp>
    </p:spTree>
    <p:extLst>
      <p:ext uri="{BB962C8B-B14F-4D97-AF65-F5344CB8AC3E}">
        <p14:creationId xmlns:p14="http://schemas.microsoft.com/office/powerpoint/2010/main" val="21093211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nb-NO" dirty="0"/>
              <a:t>Securely expose Grafana with AGW + AAD</a:t>
            </a:r>
            <a:endParaRPr dirty="0"/>
          </a:p>
        </p:txBody>
      </p:sp>
      <p:pic>
        <p:nvPicPr>
          <p:cNvPr id="5" name="Google Shape;56;p13">
            <a:extLst>
              <a:ext uri="{FF2B5EF4-FFF2-40B4-BE49-F238E27FC236}">
                <a16:creationId xmlns:a16="http://schemas.microsoft.com/office/drawing/2014/main" id="{EF827ABA-BEE0-4CCD-A3C3-21D4EF756FD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89179" y="5736492"/>
            <a:ext cx="1202821" cy="1121508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raphic 4">
            <a:extLst>
              <a:ext uri="{FF2B5EF4-FFF2-40B4-BE49-F238E27FC236}">
                <a16:creationId xmlns:a16="http://schemas.microsoft.com/office/drawing/2014/main" id="{A887CE2E-4EF0-4441-9B49-793D46156C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5137" y="6121057"/>
            <a:ext cx="1718444" cy="574556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1996735D-2D60-4390-8247-222E0DA39413}"/>
              </a:ext>
            </a:extLst>
          </p:cNvPr>
          <p:cNvSpPr/>
          <p:nvPr/>
        </p:nvSpPr>
        <p:spPr>
          <a:xfrm>
            <a:off x="484085" y="3110475"/>
            <a:ext cx="3674378" cy="208047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005C582-C94D-4A3A-BF8E-11DA3E4F69F1}"/>
              </a:ext>
            </a:extLst>
          </p:cNvPr>
          <p:cNvSpPr txBox="1"/>
          <p:nvPr/>
        </p:nvSpPr>
        <p:spPr>
          <a:xfrm>
            <a:off x="490570" y="3090596"/>
            <a:ext cx="541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AKS</a:t>
            </a:r>
            <a:endParaRPr lang="LID4096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3F325A0-E410-424B-999B-39100848842A}"/>
              </a:ext>
            </a:extLst>
          </p:cNvPr>
          <p:cNvSpPr/>
          <p:nvPr/>
        </p:nvSpPr>
        <p:spPr>
          <a:xfrm>
            <a:off x="2270739" y="3810194"/>
            <a:ext cx="1370258" cy="64762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Grafana </a:t>
            </a:r>
            <a:r>
              <a:rPr lang="nb-NO" sz="1200" dirty="0">
                <a:solidFill>
                  <a:schemeClr val="tx1"/>
                </a:solidFill>
              </a:rPr>
              <a:t>service </a:t>
            </a:r>
          </a:p>
          <a:p>
            <a:pPr algn="ctr"/>
            <a:r>
              <a:rPr lang="nb-NO" sz="1200" dirty="0">
                <a:solidFill>
                  <a:schemeClr val="tx1"/>
                </a:solidFill>
              </a:rPr>
              <a:t>or via ingress  controler</a:t>
            </a:r>
            <a:endParaRPr lang="LID4096" sz="1200" dirty="0">
              <a:solidFill>
                <a:schemeClr val="tx1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4AB8FF6-9C83-438A-8182-8C0E03E10AE5}"/>
              </a:ext>
            </a:extLst>
          </p:cNvPr>
          <p:cNvSpPr/>
          <p:nvPr/>
        </p:nvSpPr>
        <p:spPr>
          <a:xfrm>
            <a:off x="4913472" y="3110475"/>
            <a:ext cx="2265028" cy="208047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6E04C2F-7EBE-4843-8105-2EF42A78C733}"/>
              </a:ext>
            </a:extLst>
          </p:cNvPr>
          <p:cNvSpPr txBox="1"/>
          <p:nvPr/>
        </p:nvSpPr>
        <p:spPr>
          <a:xfrm>
            <a:off x="4902235" y="3068408"/>
            <a:ext cx="666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AGW</a:t>
            </a:r>
            <a:endParaRPr lang="LID4096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F74D596-E0B2-4D65-B84E-7B0C3EE49F30}"/>
              </a:ext>
            </a:extLst>
          </p:cNvPr>
          <p:cNvSpPr/>
          <p:nvPr/>
        </p:nvSpPr>
        <p:spPr>
          <a:xfrm>
            <a:off x="6598030" y="3749195"/>
            <a:ext cx="1066970" cy="52677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Http Listener</a:t>
            </a:r>
            <a:endParaRPr lang="LID4096" sz="1200" dirty="0"/>
          </a:p>
        </p:txBody>
      </p:sp>
      <p:sp>
        <p:nvSpPr>
          <p:cNvPr id="30" name="Callout: Line 29">
            <a:extLst>
              <a:ext uri="{FF2B5EF4-FFF2-40B4-BE49-F238E27FC236}">
                <a16:creationId xmlns:a16="http://schemas.microsoft.com/office/drawing/2014/main" id="{4BEC4CB3-1363-4EE7-9172-A434A836F433}"/>
              </a:ext>
            </a:extLst>
          </p:cNvPr>
          <p:cNvSpPr/>
          <p:nvPr/>
        </p:nvSpPr>
        <p:spPr>
          <a:xfrm>
            <a:off x="7504823" y="2677027"/>
            <a:ext cx="2521737" cy="369332"/>
          </a:xfrm>
          <a:prstGeom prst="borderCallout1">
            <a:avLst>
              <a:gd name="adj1" fmla="val 108028"/>
              <a:gd name="adj2" fmla="val 28447"/>
              <a:gd name="adj3" fmla="val 294256"/>
              <a:gd name="adj4" fmla="val 6235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/>
              <a:t>https</a:t>
            </a:r>
            <a:r>
              <a:rPr lang="en-US" sz="1000" dirty="0">
                <a:sym typeface="Wingdings" panose="05000000000000000000" pitchFamily="2" charset="2"/>
              </a:rPr>
              <a:t>://grafana.iac-labs.no/</a:t>
            </a:r>
            <a:endParaRPr lang="LID4096" sz="1000" dirty="0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EDF8C0E9-827F-4A81-BAEE-30474DFA27C3}"/>
              </a:ext>
            </a:extLst>
          </p:cNvPr>
          <p:cNvCxnSpPr>
            <a:cxnSpLocks/>
            <a:stCxn id="37" idx="1"/>
            <a:endCxn id="24" idx="3"/>
          </p:cNvCxnSpPr>
          <p:nvPr/>
        </p:nvCxnSpPr>
        <p:spPr>
          <a:xfrm flipH="1">
            <a:off x="3640997" y="4133532"/>
            <a:ext cx="1482338" cy="47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EEB94325-CD4E-4085-8C0D-DFD8A54E81EC}"/>
              </a:ext>
            </a:extLst>
          </p:cNvPr>
          <p:cNvSpPr/>
          <p:nvPr/>
        </p:nvSpPr>
        <p:spPr>
          <a:xfrm>
            <a:off x="5123335" y="3775862"/>
            <a:ext cx="1066223" cy="71534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grafana</a:t>
            </a:r>
            <a:endParaRPr lang="en-US" sz="1200" dirty="0"/>
          </a:p>
          <a:p>
            <a:pPr algn="ctr"/>
            <a:r>
              <a:rPr lang="en-US" sz="1200" dirty="0"/>
              <a:t>backend</a:t>
            </a:r>
            <a:endParaRPr lang="LID4096" sz="1200" dirty="0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0538703F-88B0-44BE-A858-E6AD6A97A5D4}"/>
              </a:ext>
            </a:extLst>
          </p:cNvPr>
          <p:cNvCxnSpPr>
            <a:cxnSpLocks/>
            <a:stCxn id="29" idx="1"/>
            <a:endCxn id="37" idx="3"/>
          </p:cNvCxnSpPr>
          <p:nvPr/>
        </p:nvCxnSpPr>
        <p:spPr>
          <a:xfrm flipH="1">
            <a:off x="6189558" y="4012581"/>
            <a:ext cx="408472" cy="12095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Graphic 40">
            <a:extLst>
              <a:ext uri="{FF2B5EF4-FFF2-40B4-BE49-F238E27FC236}">
                <a16:creationId xmlns:a16="http://schemas.microsoft.com/office/drawing/2014/main" id="{E382DF85-437D-48B0-9568-8AFB55865AE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540983" y="3120573"/>
            <a:ext cx="370350" cy="370350"/>
          </a:xfrm>
          <a:prstGeom prst="rect">
            <a:avLst/>
          </a:prstGeom>
        </p:spPr>
      </p:pic>
      <p:pic>
        <p:nvPicPr>
          <p:cNvPr id="42" name="Picture 41" descr="Icon&#10;&#10;Description automatically generated">
            <a:extLst>
              <a:ext uri="{FF2B5EF4-FFF2-40B4-BE49-F238E27FC236}">
                <a16:creationId xmlns:a16="http://schemas.microsoft.com/office/drawing/2014/main" id="{681A2E21-27A5-4479-8AF6-0DD6301E461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303" y="2692975"/>
            <a:ext cx="345969" cy="345969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id="{57E82FC8-75F2-4C61-B3DE-5D778414EE3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53581" y="3111886"/>
            <a:ext cx="356180" cy="356180"/>
          </a:xfrm>
          <a:prstGeom prst="rect">
            <a:avLst/>
          </a:prstGeom>
        </p:spPr>
      </p:pic>
      <p:grpSp>
        <p:nvGrpSpPr>
          <p:cNvPr id="44" name="Group 43">
            <a:extLst>
              <a:ext uri="{FF2B5EF4-FFF2-40B4-BE49-F238E27FC236}">
                <a16:creationId xmlns:a16="http://schemas.microsoft.com/office/drawing/2014/main" id="{E7453CCB-C062-4742-A51D-7960C0B463B1}"/>
              </a:ext>
            </a:extLst>
          </p:cNvPr>
          <p:cNvGrpSpPr/>
          <p:nvPr/>
        </p:nvGrpSpPr>
        <p:grpSpPr>
          <a:xfrm>
            <a:off x="4228015" y="2331486"/>
            <a:ext cx="593432" cy="809517"/>
            <a:chOff x="11312583" y="1943836"/>
            <a:chExt cx="593432" cy="809517"/>
          </a:xfrm>
        </p:grpSpPr>
        <p:pic>
          <p:nvPicPr>
            <p:cNvPr id="45" name="Graphic 44">
              <a:extLst>
                <a:ext uri="{FF2B5EF4-FFF2-40B4-BE49-F238E27FC236}">
                  <a16:creationId xmlns:a16="http://schemas.microsoft.com/office/drawing/2014/main" id="{EB43A12E-4509-4FB5-9D73-61B5DCA94E8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1364342" y="1943836"/>
              <a:ext cx="489914" cy="489914"/>
            </a:xfrm>
            <a:prstGeom prst="rect">
              <a:avLst/>
            </a:prstGeom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903E34DD-6D03-4DC6-AC66-3B0E9EB307CE}"/>
                </a:ext>
              </a:extLst>
            </p:cNvPr>
            <p:cNvSpPr txBox="1"/>
            <p:nvPr/>
          </p:nvSpPr>
          <p:spPr>
            <a:xfrm>
              <a:off x="11312583" y="2384021"/>
              <a:ext cx="593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AAD</a:t>
              </a:r>
              <a:endParaRPr lang="LID4096" dirty="0"/>
            </a:p>
          </p:txBody>
        </p:sp>
      </p:grpSp>
    </p:spTree>
    <p:extLst>
      <p:ext uri="{BB962C8B-B14F-4D97-AF65-F5344CB8AC3E}">
        <p14:creationId xmlns:p14="http://schemas.microsoft.com/office/powerpoint/2010/main" val="15772128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nb-NO" dirty="0"/>
              <a:t>Prometheus in cluster + Grafana in cloud</a:t>
            </a:r>
            <a:endParaRPr dirty="0"/>
          </a:p>
        </p:txBody>
      </p:sp>
      <p:pic>
        <p:nvPicPr>
          <p:cNvPr id="5" name="Google Shape;56;p13">
            <a:extLst>
              <a:ext uri="{FF2B5EF4-FFF2-40B4-BE49-F238E27FC236}">
                <a16:creationId xmlns:a16="http://schemas.microsoft.com/office/drawing/2014/main" id="{EF827ABA-BEE0-4CCD-A3C3-21D4EF756FD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89179" y="5736492"/>
            <a:ext cx="1202821" cy="1121508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raphic 4">
            <a:extLst>
              <a:ext uri="{FF2B5EF4-FFF2-40B4-BE49-F238E27FC236}">
                <a16:creationId xmlns:a16="http://schemas.microsoft.com/office/drawing/2014/main" id="{A887CE2E-4EF0-4441-9B49-793D46156C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5137" y="6121057"/>
            <a:ext cx="1718444" cy="574556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E5BBBB6C-C15E-45A3-AD4C-94F2B0431CCB}"/>
              </a:ext>
            </a:extLst>
          </p:cNvPr>
          <p:cNvSpPr txBox="1">
            <a:spLocks/>
          </p:cNvSpPr>
          <p:nvPr/>
        </p:nvSpPr>
        <p:spPr>
          <a:xfrm>
            <a:off x="718278" y="1398966"/>
            <a:ext cx="10515600" cy="1046245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609585" lvl="0" indent="-457189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●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19170" lvl="1" indent="-4233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754" lvl="2" indent="-4233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38339" lvl="3" indent="-4233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7924" lvl="4" indent="-4233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57509" lvl="5" indent="-4233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67093" lvl="6" indent="-4233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678" lvl="7" indent="-4233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263" lvl="8" indent="-4233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2133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Securely expose </a:t>
            </a:r>
            <a:r>
              <a:rPr lang="en-US" dirty="0" err="1"/>
              <a:t>Thanos</a:t>
            </a:r>
            <a:r>
              <a:rPr lang="en-US" dirty="0"/>
              <a:t> query endpoint with </a:t>
            </a:r>
            <a:br>
              <a:rPr lang="en-US" dirty="0"/>
            </a:br>
            <a:r>
              <a:rPr lang="en-US" dirty="0" err="1"/>
              <a:t>mTLS</a:t>
            </a:r>
            <a:r>
              <a:rPr lang="en-US" dirty="0"/>
              <a:t> via Azure Application Gateway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996735D-2D60-4390-8247-222E0DA39413}"/>
              </a:ext>
            </a:extLst>
          </p:cNvPr>
          <p:cNvSpPr/>
          <p:nvPr/>
        </p:nvSpPr>
        <p:spPr>
          <a:xfrm>
            <a:off x="484085" y="3110475"/>
            <a:ext cx="3674378" cy="208047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005C582-C94D-4A3A-BF8E-11DA3E4F69F1}"/>
              </a:ext>
            </a:extLst>
          </p:cNvPr>
          <p:cNvSpPr txBox="1"/>
          <p:nvPr/>
        </p:nvSpPr>
        <p:spPr>
          <a:xfrm>
            <a:off x="490570" y="3090596"/>
            <a:ext cx="541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AKS</a:t>
            </a:r>
            <a:endParaRPr lang="LID4096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3F325A0-E410-424B-999B-39100848842A}"/>
              </a:ext>
            </a:extLst>
          </p:cNvPr>
          <p:cNvSpPr/>
          <p:nvPr/>
        </p:nvSpPr>
        <p:spPr>
          <a:xfrm>
            <a:off x="2270739" y="3810194"/>
            <a:ext cx="1370258" cy="64762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>
                <a:solidFill>
                  <a:schemeClr val="tx1"/>
                </a:solidFill>
              </a:rPr>
              <a:t>p</a:t>
            </a:r>
            <a:r>
              <a:rPr lang="en-US" sz="1200" dirty="0" err="1">
                <a:solidFill>
                  <a:schemeClr val="tx1"/>
                </a:solidFill>
              </a:rPr>
              <a:t>rometheus</a:t>
            </a:r>
            <a:endParaRPr lang="LID4096" sz="1200" dirty="0">
              <a:solidFill>
                <a:schemeClr val="tx1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4AB8FF6-9C83-438A-8182-8C0E03E10AE5}"/>
              </a:ext>
            </a:extLst>
          </p:cNvPr>
          <p:cNvSpPr/>
          <p:nvPr/>
        </p:nvSpPr>
        <p:spPr>
          <a:xfrm>
            <a:off x="4913472" y="3110475"/>
            <a:ext cx="2265028" cy="208047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6E04C2F-7EBE-4843-8105-2EF42A78C733}"/>
              </a:ext>
            </a:extLst>
          </p:cNvPr>
          <p:cNvSpPr txBox="1"/>
          <p:nvPr/>
        </p:nvSpPr>
        <p:spPr>
          <a:xfrm>
            <a:off x="4902235" y="3068408"/>
            <a:ext cx="666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AGW</a:t>
            </a:r>
            <a:endParaRPr lang="LID4096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C6617B4-D409-41C8-BD5C-8078707D120C}"/>
              </a:ext>
            </a:extLst>
          </p:cNvPr>
          <p:cNvSpPr/>
          <p:nvPr/>
        </p:nvSpPr>
        <p:spPr>
          <a:xfrm>
            <a:off x="9209596" y="3105130"/>
            <a:ext cx="2265028" cy="208047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3B06872-753D-42E9-BE9F-2FA3A0EA56E9}"/>
              </a:ext>
            </a:extLst>
          </p:cNvPr>
          <p:cNvSpPr txBox="1"/>
          <p:nvPr/>
        </p:nvSpPr>
        <p:spPr>
          <a:xfrm>
            <a:off x="9202073" y="3090596"/>
            <a:ext cx="1493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Grafana cloud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F74D596-E0B2-4D65-B84E-7B0C3EE49F30}"/>
              </a:ext>
            </a:extLst>
          </p:cNvPr>
          <p:cNvSpPr/>
          <p:nvPr/>
        </p:nvSpPr>
        <p:spPr>
          <a:xfrm>
            <a:off x="6598030" y="3749195"/>
            <a:ext cx="1066970" cy="52677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Http Listener</a:t>
            </a:r>
            <a:endParaRPr lang="LID4096" sz="1200" dirty="0"/>
          </a:p>
        </p:txBody>
      </p:sp>
      <p:sp>
        <p:nvSpPr>
          <p:cNvPr id="30" name="Callout: Line 29">
            <a:extLst>
              <a:ext uri="{FF2B5EF4-FFF2-40B4-BE49-F238E27FC236}">
                <a16:creationId xmlns:a16="http://schemas.microsoft.com/office/drawing/2014/main" id="{4BEC4CB3-1363-4EE7-9172-A434A836F433}"/>
              </a:ext>
            </a:extLst>
          </p:cNvPr>
          <p:cNvSpPr/>
          <p:nvPr/>
        </p:nvSpPr>
        <p:spPr>
          <a:xfrm>
            <a:off x="6598030" y="2646200"/>
            <a:ext cx="2521737" cy="369332"/>
          </a:xfrm>
          <a:prstGeom prst="borderCallout1">
            <a:avLst>
              <a:gd name="adj1" fmla="val 108028"/>
              <a:gd name="adj2" fmla="val 28447"/>
              <a:gd name="adj3" fmla="val 292227"/>
              <a:gd name="adj4" fmla="val 33579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/>
              <a:t>https</a:t>
            </a:r>
            <a:r>
              <a:rPr lang="en-US" sz="1000" dirty="0">
                <a:sym typeface="Wingdings" panose="05000000000000000000" pitchFamily="2" charset="2"/>
              </a:rPr>
              <a:t>://prometheus.foobar.no/</a:t>
            </a:r>
            <a:endParaRPr lang="LID4096" sz="1000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1FDDF45-BF4E-4C5E-A2F3-43E4D6FDEBCF}"/>
              </a:ext>
            </a:extLst>
          </p:cNvPr>
          <p:cNvSpPr/>
          <p:nvPr/>
        </p:nvSpPr>
        <p:spPr>
          <a:xfrm>
            <a:off x="9335749" y="3638283"/>
            <a:ext cx="1493358" cy="74200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Prometheus Data Source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with TLS client auth</a:t>
            </a:r>
            <a:endParaRPr lang="LID4096" sz="1200" dirty="0">
              <a:solidFill>
                <a:schemeClr val="tx1"/>
              </a:solidFill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53E6DD2-0EC4-4AF3-BCBB-7CF0C2451D33}"/>
              </a:ext>
            </a:extLst>
          </p:cNvPr>
          <p:cNvCxnSpPr>
            <a:cxnSpLocks/>
            <a:stCxn id="31" idx="1"/>
            <a:endCxn id="29" idx="3"/>
          </p:cNvCxnSpPr>
          <p:nvPr/>
        </p:nvCxnSpPr>
        <p:spPr>
          <a:xfrm flipH="1">
            <a:off x="7665000" y="4009287"/>
            <a:ext cx="1670749" cy="329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Callout: Line 32">
            <a:extLst>
              <a:ext uri="{FF2B5EF4-FFF2-40B4-BE49-F238E27FC236}">
                <a16:creationId xmlns:a16="http://schemas.microsoft.com/office/drawing/2014/main" id="{86EC16C2-71D4-4B5A-8729-8135C44BE76C}"/>
              </a:ext>
            </a:extLst>
          </p:cNvPr>
          <p:cNvSpPr/>
          <p:nvPr/>
        </p:nvSpPr>
        <p:spPr>
          <a:xfrm>
            <a:off x="7760043" y="5750304"/>
            <a:ext cx="1357711" cy="369332"/>
          </a:xfrm>
          <a:prstGeom prst="borderCallout1">
            <a:avLst>
              <a:gd name="adj1" fmla="val 1703"/>
              <a:gd name="adj2" fmla="val 17503"/>
              <a:gd name="adj3" fmla="val -324970"/>
              <a:gd name="adj4" fmla="val -15092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/>
              <a:t>Client cert</a:t>
            </a:r>
            <a:endParaRPr lang="LID4096" sz="1000" dirty="0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EDF8C0E9-827F-4A81-BAEE-30474DFA27C3}"/>
              </a:ext>
            </a:extLst>
          </p:cNvPr>
          <p:cNvCxnSpPr>
            <a:cxnSpLocks/>
            <a:stCxn id="37" idx="1"/>
            <a:endCxn id="24" idx="3"/>
          </p:cNvCxnSpPr>
          <p:nvPr/>
        </p:nvCxnSpPr>
        <p:spPr>
          <a:xfrm flipH="1">
            <a:off x="3640997" y="4133532"/>
            <a:ext cx="1482338" cy="47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Callout: Line 34">
            <a:extLst>
              <a:ext uri="{FF2B5EF4-FFF2-40B4-BE49-F238E27FC236}">
                <a16:creationId xmlns:a16="http://schemas.microsoft.com/office/drawing/2014/main" id="{43169526-F9D4-4C22-9286-4D756191BA49}"/>
              </a:ext>
            </a:extLst>
          </p:cNvPr>
          <p:cNvSpPr/>
          <p:nvPr/>
        </p:nvSpPr>
        <p:spPr>
          <a:xfrm>
            <a:off x="7760044" y="5751725"/>
            <a:ext cx="2034493" cy="369332"/>
          </a:xfrm>
          <a:prstGeom prst="borderCallout1">
            <a:avLst>
              <a:gd name="adj1" fmla="val -5112"/>
              <a:gd name="adj2" fmla="val 94121"/>
              <a:gd name="adj3" fmla="val -367490"/>
              <a:gd name="adj4" fmla="val 137885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/>
              <a:t>Self-signed client certificate </a:t>
            </a:r>
          </a:p>
          <a:p>
            <a:pPr algn="ctr"/>
            <a:r>
              <a:rPr lang="en-US" sz="1000" dirty="0"/>
              <a:t>CN=</a:t>
            </a:r>
            <a:r>
              <a:rPr lang="en-US" sz="1000" dirty="0">
                <a:sym typeface="Wingdings" panose="05000000000000000000" pitchFamily="2" charset="2"/>
              </a:rPr>
              <a:t> prometheus.foobar.no</a:t>
            </a:r>
            <a:endParaRPr lang="LID4096" sz="1000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84CF899-B3DA-4125-856C-3E8562F51D79}"/>
              </a:ext>
            </a:extLst>
          </p:cNvPr>
          <p:cNvSpPr/>
          <p:nvPr/>
        </p:nvSpPr>
        <p:spPr>
          <a:xfrm>
            <a:off x="6598030" y="4407653"/>
            <a:ext cx="1066970" cy="25051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SSL policy</a:t>
            </a:r>
            <a:endParaRPr lang="LID4096" sz="1200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EB94325-CD4E-4085-8C0D-DFD8A54E81EC}"/>
              </a:ext>
            </a:extLst>
          </p:cNvPr>
          <p:cNvSpPr/>
          <p:nvPr/>
        </p:nvSpPr>
        <p:spPr>
          <a:xfrm>
            <a:off x="5123335" y="3775862"/>
            <a:ext cx="1066223" cy="71534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prometheus</a:t>
            </a:r>
            <a:endParaRPr lang="en-US" sz="1200" dirty="0"/>
          </a:p>
          <a:p>
            <a:pPr algn="ctr"/>
            <a:r>
              <a:rPr lang="en-US" sz="1200" dirty="0"/>
              <a:t>backend</a:t>
            </a:r>
            <a:endParaRPr lang="LID4096" sz="1200" dirty="0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0538703F-88B0-44BE-A858-E6AD6A97A5D4}"/>
              </a:ext>
            </a:extLst>
          </p:cNvPr>
          <p:cNvCxnSpPr>
            <a:cxnSpLocks/>
            <a:stCxn id="29" idx="1"/>
            <a:endCxn id="37" idx="3"/>
          </p:cNvCxnSpPr>
          <p:nvPr/>
        </p:nvCxnSpPr>
        <p:spPr>
          <a:xfrm flipH="1">
            <a:off x="6189558" y="4012581"/>
            <a:ext cx="408472" cy="12095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Graphic 40">
            <a:extLst>
              <a:ext uri="{FF2B5EF4-FFF2-40B4-BE49-F238E27FC236}">
                <a16:creationId xmlns:a16="http://schemas.microsoft.com/office/drawing/2014/main" id="{E382DF85-437D-48B0-9568-8AFB55865AE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540983" y="3120573"/>
            <a:ext cx="370350" cy="370350"/>
          </a:xfrm>
          <a:prstGeom prst="rect">
            <a:avLst/>
          </a:prstGeom>
        </p:spPr>
      </p:pic>
      <p:pic>
        <p:nvPicPr>
          <p:cNvPr id="42" name="Picture 41" descr="Icon&#10;&#10;Description automatically generated">
            <a:extLst>
              <a:ext uri="{FF2B5EF4-FFF2-40B4-BE49-F238E27FC236}">
                <a16:creationId xmlns:a16="http://schemas.microsoft.com/office/drawing/2014/main" id="{681A2E21-27A5-4479-8AF6-0DD6301E461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9418" y="3144954"/>
            <a:ext cx="345969" cy="345969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id="{57E82FC8-75F2-4C61-B3DE-5D778414EE3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53581" y="3111886"/>
            <a:ext cx="356180" cy="356180"/>
          </a:xfrm>
          <a:prstGeom prst="rect">
            <a:avLst/>
          </a:prstGeom>
        </p:spPr>
      </p:pic>
      <p:grpSp>
        <p:nvGrpSpPr>
          <p:cNvPr id="44" name="Group 43">
            <a:extLst>
              <a:ext uri="{FF2B5EF4-FFF2-40B4-BE49-F238E27FC236}">
                <a16:creationId xmlns:a16="http://schemas.microsoft.com/office/drawing/2014/main" id="{E7453CCB-C062-4742-A51D-7960C0B463B1}"/>
              </a:ext>
            </a:extLst>
          </p:cNvPr>
          <p:cNvGrpSpPr/>
          <p:nvPr/>
        </p:nvGrpSpPr>
        <p:grpSpPr>
          <a:xfrm>
            <a:off x="11345694" y="1974160"/>
            <a:ext cx="593432" cy="809517"/>
            <a:chOff x="11312583" y="1943836"/>
            <a:chExt cx="593432" cy="809517"/>
          </a:xfrm>
        </p:grpSpPr>
        <p:pic>
          <p:nvPicPr>
            <p:cNvPr id="45" name="Graphic 44">
              <a:extLst>
                <a:ext uri="{FF2B5EF4-FFF2-40B4-BE49-F238E27FC236}">
                  <a16:creationId xmlns:a16="http://schemas.microsoft.com/office/drawing/2014/main" id="{EB43A12E-4509-4FB5-9D73-61B5DCA94E8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1364342" y="1943836"/>
              <a:ext cx="489914" cy="489914"/>
            </a:xfrm>
            <a:prstGeom prst="rect">
              <a:avLst/>
            </a:prstGeom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903E34DD-6D03-4DC6-AC66-3B0E9EB307CE}"/>
                </a:ext>
              </a:extLst>
            </p:cNvPr>
            <p:cNvSpPr txBox="1"/>
            <p:nvPr/>
          </p:nvSpPr>
          <p:spPr>
            <a:xfrm>
              <a:off x="11312583" y="2384021"/>
              <a:ext cx="593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AAD</a:t>
              </a:r>
              <a:endParaRPr lang="LID4096" dirty="0"/>
            </a:p>
          </p:txBody>
        </p:sp>
      </p:grp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A316E0E4-02D0-4D1C-BA36-DDB218A2E5D2}"/>
              </a:ext>
            </a:extLst>
          </p:cNvPr>
          <p:cNvCxnSpPr>
            <a:cxnSpLocks/>
          </p:cNvCxnSpPr>
          <p:nvPr/>
        </p:nvCxnSpPr>
        <p:spPr>
          <a:xfrm>
            <a:off x="10342110" y="2599011"/>
            <a:ext cx="0" cy="52156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976EC811-E81E-47A8-A7ED-BBC67F6CB803}"/>
              </a:ext>
            </a:extLst>
          </p:cNvPr>
          <p:cNvSpPr txBox="1"/>
          <p:nvPr/>
        </p:nvSpPr>
        <p:spPr>
          <a:xfrm>
            <a:off x="9057940" y="2085033"/>
            <a:ext cx="23136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https://foobar.grafana.net</a:t>
            </a:r>
          </a:p>
          <a:p>
            <a:pPr algn="ctr"/>
            <a:r>
              <a:rPr lang="en-US" sz="1400" dirty="0"/>
              <a:t>Signup with SAML</a:t>
            </a:r>
            <a:endParaRPr lang="LID4096" sz="1400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8E908E27-AFD3-4A4E-94D6-77CA1DE4C441}"/>
              </a:ext>
            </a:extLst>
          </p:cNvPr>
          <p:cNvSpPr/>
          <p:nvPr/>
        </p:nvSpPr>
        <p:spPr>
          <a:xfrm>
            <a:off x="9794537" y="4773680"/>
            <a:ext cx="1133011" cy="23842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sz="1200" dirty="0">
              <a:solidFill>
                <a:schemeClr val="tx1"/>
              </a:solidFill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3301E8F7-F2D6-4E5B-BA22-D3C18BA58426}"/>
              </a:ext>
            </a:extLst>
          </p:cNvPr>
          <p:cNvSpPr/>
          <p:nvPr/>
        </p:nvSpPr>
        <p:spPr>
          <a:xfrm>
            <a:off x="9745857" y="4697836"/>
            <a:ext cx="1133011" cy="23842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sz="1200" dirty="0">
              <a:solidFill>
                <a:schemeClr val="tx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567DD898-995F-484C-98D2-70ACFC5E7723}"/>
              </a:ext>
            </a:extLst>
          </p:cNvPr>
          <p:cNvSpPr/>
          <p:nvPr/>
        </p:nvSpPr>
        <p:spPr>
          <a:xfrm>
            <a:off x="9696096" y="4638743"/>
            <a:ext cx="1133011" cy="23842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Dashboards</a:t>
            </a:r>
            <a:endParaRPr lang="LID4096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57768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C4E4288A-DFC8-40A2-90E5-70E851A933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63C2D82-D4FA-4A37-BB01-1E7B21E4FF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5199" y="634058"/>
            <a:ext cx="1128382" cy="847206"/>
            <a:chOff x="5307830" y="325570"/>
            <a:chExt cx="1128382" cy="847206"/>
          </a:xfrm>
        </p:grpSpPr>
        <p:sp>
          <p:nvSpPr>
            <p:cNvPr id="23" name="Freeform 5">
              <a:extLst>
                <a:ext uri="{FF2B5EF4-FFF2-40B4-BE49-F238E27FC236}">
                  <a16:creationId xmlns:a16="http://schemas.microsoft.com/office/drawing/2014/main" id="{C94E7FEF-0CE9-4AC2-94BB-02230C6DC0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307830" y="577396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Freeform 5">
              <a:extLst>
                <a:ext uri="{FF2B5EF4-FFF2-40B4-BE49-F238E27FC236}">
                  <a16:creationId xmlns:a16="http://schemas.microsoft.com/office/drawing/2014/main" id="{EB546CC0-C1BC-48D2-8DA9-4B60283165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5720" y="325570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04CA4DF5-C512-4233-8F08-3FDA86F8239A}"/>
              </a:ext>
            </a:extLst>
          </p:cNvPr>
          <p:cNvSpPr txBox="1"/>
          <p:nvPr/>
        </p:nvSpPr>
        <p:spPr>
          <a:xfrm>
            <a:off x="614234" y="2354401"/>
            <a:ext cx="4274710" cy="152275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>
                <a:latin typeface="+mj-lt"/>
                <a:ea typeface="+mj-ea"/>
                <a:cs typeface="+mj-cs"/>
              </a:rPr>
              <a:t>Lab-01, 02, 03</a:t>
            </a:r>
            <a:endParaRPr kumimoji="0" lang="en-US" sz="4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26" name="Freeform 5">
            <a:extLst>
              <a:ext uri="{FF2B5EF4-FFF2-40B4-BE49-F238E27FC236}">
                <a16:creationId xmlns:a16="http://schemas.microsoft.com/office/drawing/2014/main" id="{BD2BFF02-DF78-4F07-B176-52514E1312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062174" y="1653645"/>
            <a:ext cx="4689240" cy="411502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50800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0DB06EAB-7D8C-403A-86C5-B5FD79A13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42865" y="634058"/>
            <a:ext cx="3154669" cy="2796247"/>
          </a:xfrm>
          <a:custGeom>
            <a:avLst/>
            <a:gdLst>
              <a:gd name="connsiteX0" fmla="*/ 853538 w 2991693"/>
              <a:gd name="connsiteY0" fmla="*/ 0 h 2651787"/>
              <a:gd name="connsiteX1" fmla="*/ 2141030 w 2991693"/>
              <a:gd name="connsiteY1" fmla="*/ 0 h 2651787"/>
              <a:gd name="connsiteX2" fmla="*/ 2324957 w 2991693"/>
              <a:gd name="connsiteY2" fmla="*/ 103466 h 2651787"/>
              <a:gd name="connsiteX3" fmla="*/ 2968702 w 2991693"/>
              <a:gd name="connsiteY3" fmla="*/ 1218596 h 2651787"/>
              <a:gd name="connsiteX4" fmla="*/ 2968702 w 2991693"/>
              <a:gd name="connsiteY4" fmla="*/ 1433192 h 2651787"/>
              <a:gd name="connsiteX5" fmla="*/ 2324957 w 2991693"/>
              <a:gd name="connsiteY5" fmla="*/ 2548321 h 2651787"/>
              <a:gd name="connsiteX6" fmla="*/ 2141030 w 2991693"/>
              <a:gd name="connsiteY6" fmla="*/ 2651787 h 2651787"/>
              <a:gd name="connsiteX7" fmla="*/ 853538 w 2991693"/>
              <a:gd name="connsiteY7" fmla="*/ 2651787 h 2651787"/>
              <a:gd name="connsiteX8" fmla="*/ 669612 w 2991693"/>
              <a:gd name="connsiteY8" fmla="*/ 2548321 h 2651787"/>
              <a:gd name="connsiteX9" fmla="*/ 25866 w 2991693"/>
              <a:gd name="connsiteY9" fmla="*/ 1433192 h 2651787"/>
              <a:gd name="connsiteX10" fmla="*/ 25866 w 2991693"/>
              <a:gd name="connsiteY10" fmla="*/ 1218596 h 2651787"/>
              <a:gd name="connsiteX11" fmla="*/ 669612 w 2991693"/>
              <a:gd name="connsiteY11" fmla="*/ 103466 h 2651787"/>
              <a:gd name="connsiteX12" fmla="*/ 853538 w 2991693"/>
              <a:gd name="connsiteY12" fmla="*/ 0 h 265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91693" h="2651787">
                <a:moveTo>
                  <a:pt x="853538" y="0"/>
                </a:moveTo>
                <a:cubicBezTo>
                  <a:pt x="2141030" y="0"/>
                  <a:pt x="2141030" y="0"/>
                  <a:pt x="2141030" y="0"/>
                </a:cubicBezTo>
                <a:cubicBezTo>
                  <a:pt x="2206170" y="0"/>
                  <a:pt x="2290471" y="45985"/>
                  <a:pt x="2324957" y="103466"/>
                </a:cubicBezTo>
                <a:cubicBezTo>
                  <a:pt x="2968702" y="1218596"/>
                  <a:pt x="2968702" y="1218596"/>
                  <a:pt x="2968702" y="1218596"/>
                </a:cubicBezTo>
                <a:cubicBezTo>
                  <a:pt x="2999357" y="1279909"/>
                  <a:pt x="2999357" y="1371878"/>
                  <a:pt x="2968702" y="1433192"/>
                </a:cubicBezTo>
                <a:cubicBezTo>
                  <a:pt x="2324957" y="2548321"/>
                  <a:pt x="2324957" y="2548321"/>
                  <a:pt x="2324957" y="2548321"/>
                </a:cubicBezTo>
                <a:cubicBezTo>
                  <a:pt x="2290471" y="2605803"/>
                  <a:pt x="2206170" y="2651787"/>
                  <a:pt x="2141030" y="2651787"/>
                </a:cubicBezTo>
                <a:lnTo>
                  <a:pt x="853538" y="2651787"/>
                </a:lnTo>
                <a:cubicBezTo>
                  <a:pt x="784566" y="2651787"/>
                  <a:pt x="700266" y="2605803"/>
                  <a:pt x="669612" y="2548321"/>
                </a:cubicBezTo>
                <a:cubicBezTo>
                  <a:pt x="25866" y="1433192"/>
                  <a:pt x="25866" y="1433192"/>
                  <a:pt x="25866" y="1433192"/>
                </a:cubicBezTo>
                <a:cubicBezTo>
                  <a:pt x="-8621" y="1371878"/>
                  <a:pt x="-8621" y="1279909"/>
                  <a:pt x="25866" y="1218596"/>
                </a:cubicBezTo>
                <a:cubicBezTo>
                  <a:pt x="669612" y="103466"/>
                  <a:pt x="669612" y="103466"/>
                  <a:pt x="669612" y="103466"/>
                </a:cubicBezTo>
                <a:cubicBezTo>
                  <a:pt x="700266" y="45985"/>
                  <a:pt x="784566" y="0"/>
                  <a:pt x="853538" y="0"/>
                </a:cubicBezTo>
                <a:close/>
              </a:path>
            </a:pathLst>
          </a:custGeom>
          <a:noFill/>
          <a:ln w="50800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Graphic 4">
            <a:extLst>
              <a:ext uri="{FF2B5EF4-FFF2-40B4-BE49-F238E27FC236}">
                <a16:creationId xmlns:a16="http://schemas.microsoft.com/office/drawing/2014/main" id="{00D286B5-A866-4A52-B2B7-86348B3772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5137" y="6121057"/>
            <a:ext cx="1718444" cy="574556"/>
          </a:xfrm>
          <a:prstGeom prst="rect">
            <a:avLst/>
          </a:prstGeom>
        </p:spPr>
      </p:pic>
      <p:pic>
        <p:nvPicPr>
          <p:cNvPr id="12" name="Google Shape;56;p13">
            <a:extLst>
              <a:ext uri="{FF2B5EF4-FFF2-40B4-BE49-F238E27FC236}">
                <a16:creationId xmlns:a16="http://schemas.microsoft.com/office/drawing/2014/main" id="{52A88978-0296-4319-A9F7-ADA686966AAE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989179" y="5736492"/>
            <a:ext cx="1202821" cy="11215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10D26F3E-A5AA-4D05-9399-FBC48A6F168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424108" y="2594084"/>
            <a:ext cx="2030226" cy="2030226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5B6E264E-B499-4559-AF77-0A4B493CDFC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241921" y="1067140"/>
            <a:ext cx="854079" cy="854079"/>
          </a:xfrm>
          <a:prstGeom prst="rect">
            <a:avLst/>
          </a:prstGeom>
        </p:spPr>
      </p:pic>
      <p:pic>
        <p:nvPicPr>
          <p:cNvPr id="15" name="Picture 6">
            <a:extLst>
              <a:ext uri="{FF2B5EF4-FFF2-40B4-BE49-F238E27FC236}">
                <a16:creationId xmlns:a16="http://schemas.microsoft.com/office/drawing/2014/main" id="{49BA8769-267F-47C9-8E0B-DF3F064D39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8071" y="1555670"/>
            <a:ext cx="879713" cy="953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>
            <a:extLst>
              <a:ext uri="{FF2B5EF4-FFF2-40B4-BE49-F238E27FC236}">
                <a16:creationId xmlns:a16="http://schemas.microsoft.com/office/drawing/2014/main" id="{C95D1821-6AF6-472A-B741-FFACE9A443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5633" y="2323923"/>
            <a:ext cx="857892" cy="854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96339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FAD4C39-42D6-45D1-9E0D-E17B5050B1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8915" y="1014786"/>
            <a:ext cx="6527731" cy="4684974"/>
          </a:xfrm>
          <a:prstGeom prst="rect">
            <a:avLst/>
          </a:prstGeom>
        </p:spPr>
      </p:pic>
      <p:pic>
        <p:nvPicPr>
          <p:cNvPr id="4" name="Graphic 4">
            <a:extLst>
              <a:ext uri="{FF2B5EF4-FFF2-40B4-BE49-F238E27FC236}">
                <a16:creationId xmlns:a16="http://schemas.microsoft.com/office/drawing/2014/main" id="{0DFA98A8-5A4D-49E4-832A-BB2FD120FB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5137" y="6121057"/>
            <a:ext cx="1718444" cy="574556"/>
          </a:xfrm>
          <a:prstGeom prst="rect">
            <a:avLst/>
          </a:prstGeom>
        </p:spPr>
      </p:pic>
      <p:pic>
        <p:nvPicPr>
          <p:cNvPr id="5" name="Google Shape;56;p13">
            <a:extLst>
              <a:ext uri="{FF2B5EF4-FFF2-40B4-BE49-F238E27FC236}">
                <a16:creationId xmlns:a16="http://schemas.microsoft.com/office/drawing/2014/main" id="{0A29C5F4-A042-4CF1-B499-7EC5D0A4F145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989179" y="5736492"/>
            <a:ext cx="1202821" cy="112150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401945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C4E4288A-DFC8-40A2-90E5-70E851A933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63C2D82-D4FA-4A37-BB01-1E7B21E4FF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5199" y="634058"/>
            <a:ext cx="1128382" cy="847206"/>
            <a:chOff x="5307830" y="325570"/>
            <a:chExt cx="1128382" cy="847206"/>
          </a:xfrm>
        </p:grpSpPr>
        <p:sp>
          <p:nvSpPr>
            <p:cNvPr id="23" name="Freeform 5">
              <a:extLst>
                <a:ext uri="{FF2B5EF4-FFF2-40B4-BE49-F238E27FC236}">
                  <a16:creationId xmlns:a16="http://schemas.microsoft.com/office/drawing/2014/main" id="{C94E7FEF-0CE9-4AC2-94BB-02230C6DC0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307830" y="577396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Freeform 5">
              <a:extLst>
                <a:ext uri="{FF2B5EF4-FFF2-40B4-BE49-F238E27FC236}">
                  <a16:creationId xmlns:a16="http://schemas.microsoft.com/office/drawing/2014/main" id="{EB546CC0-C1BC-48D2-8DA9-4B60283165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5720" y="325570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04CA4DF5-C512-4233-8F08-3FDA86F8239A}"/>
              </a:ext>
            </a:extLst>
          </p:cNvPr>
          <p:cNvSpPr txBox="1"/>
          <p:nvPr/>
        </p:nvSpPr>
        <p:spPr>
          <a:xfrm>
            <a:off x="614234" y="2354401"/>
            <a:ext cx="4274710" cy="152275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>
                <a:latin typeface="+mj-lt"/>
                <a:ea typeface="+mj-ea"/>
                <a:cs typeface="+mj-cs"/>
              </a:rPr>
              <a:t>Lab-04, 05, 06</a:t>
            </a:r>
            <a:endParaRPr kumimoji="0" lang="en-US" sz="4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26" name="Freeform 5">
            <a:extLst>
              <a:ext uri="{FF2B5EF4-FFF2-40B4-BE49-F238E27FC236}">
                <a16:creationId xmlns:a16="http://schemas.microsoft.com/office/drawing/2014/main" id="{BD2BFF02-DF78-4F07-B176-52514E1312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062174" y="1653645"/>
            <a:ext cx="4689240" cy="411502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50800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0DB06EAB-7D8C-403A-86C5-B5FD79A13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42865" y="634058"/>
            <a:ext cx="3154669" cy="2796247"/>
          </a:xfrm>
          <a:custGeom>
            <a:avLst/>
            <a:gdLst>
              <a:gd name="connsiteX0" fmla="*/ 853538 w 2991693"/>
              <a:gd name="connsiteY0" fmla="*/ 0 h 2651787"/>
              <a:gd name="connsiteX1" fmla="*/ 2141030 w 2991693"/>
              <a:gd name="connsiteY1" fmla="*/ 0 h 2651787"/>
              <a:gd name="connsiteX2" fmla="*/ 2324957 w 2991693"/>
              <a:gd name="connsiteY2" fmla="*/ 103466 h 2651787"/>
              <a:gd name="connsiteX3" fmla="*/ 2968702 w 2991693"/>
              <a:gd name="connsiteY3" fmla="*/ 1218596 h 2651787"/>
              <a:gd name="connsiteX4" fmla="*/ 2968702 w 2991693"/>
              <a:gd name="connsiteY4" fmla="*/ 1433192 h 2651787"/>
              <a:gd name="connsiteX5" fmla="*/ 2324957 w 2991693"/>
              <a:gd name="connsiteY5" fmla="*/ 2548321 h 2651787"/>
              <a:gd name="connsiteX6" fmla="*/ 2141030 w 2991693"/>
              <a:gd name="connsiteY6" fmla="*/ 2651787 h 2651787"/>
              <a:gd name="connsiteX7" fmla="*/ 853538 w 2991693"/>
              <a:gd name="connsiteY7" fmla="*/ 2651787 h 2651787"/>
              <a:gd name="connsiteX8" fmla="*/ 669612 w 2991693"/>
              <a:gd name="connsiteY8" fmla="*/ 2548321 h 2651787"/>
              <a:gd name="connsiteX9" fmla="*/ 25866 w 2991693"/>
              <a:gd name="connsiteY9" fmla="*/ 1433192 h 2651787"/>
              <a:gd name="connsiteX10" fmla="*/ 25866 w 2991693"/>
              <a:gd name="connsiteY10" fmla="*/ 1218596 h 2651787"/>
              <a:gd name="connsiteX11" fmla="*/ 669612 w 2991693"/>
              <a:gd name="connsiteY11" fmla="*/ 103466 h 2651787"/>
              <a:gd name="connsiteX12" fmla="*/ 853538 w 2991693"/>
              <a:gd name="connsiteY12" fmla="*/ 0 h 265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91693" h="2651787">
                <a:moveTo>
                  <a:pt x="853538" y="0"/>
                </a:moveTo>
                <a:cubicBezTo>
                  <a:pt x="2141030" y="0"/>
                  <a:pt x="2141030" y="0"/>
                  <a:pt x="2141030" y="0"/>
                </a:cubicBezTo>
                <a:cubicBezTo>
                  <a:pt x="2206170" y="0"/>
                  <a:pt x="2290471" y="45985"/>
                  <a:pt x="2324957" y="103466"/>
                </a:cubicBezTo>
                <a:cubicBezTo>
                  <a:pt x="2968702" y="1218596"/>
                  <a:pt x="2968702" y="1218596"/>
                  <a:pt x="2968702" y="1218596"/>
                </a:cubicBezTo>
                <a:cubicBezTo>
                  <a:pt x="2999357" y="1279909"/>
                  <a:pt x="2999357" y="1371878"/>
                  <a:pt x="2968702" y="1433192"/>
                </a:cubicBezTo>
                <a:cubicBezTo>
                  <a:pt x="2324957" y="2548321"/>
                  <a:pt x="2324957" y="2548321"/>
                  <a:pt x="2324957" y="2548321"/>
                </a:cubicBezTo>
                <a:cubicBezTo>
                  <a:pt x="2290471" y="2605803"/>
                  <a:pt x="2206170" y="2651787"/>
                  <a:pt x="2141030" y="2651787"/>
                </a:cubicBezTo>
                <a:lnTo>
                  <a:pt x="853538" y="2651787"/>
                </a:lnTo>
                <a:cubicBezTo>
                  <a:pt x="784566" y="2651787"/>
                  <a:pt x="700266" y="2605803"/>
                  <a:pt x="669612" y="2548321"/>
                </a:cubicBezTo>
                <a:cubicBezTo>
                  <a:pt x="25866" y="1433192"/>
                  <a:pt x="25866" y="1433192"/>
                  <a:pt x="25866" y="1433192"/>
                </a:cubicBezTo>
                <a:cubicBezTo>
                  <a:pt x="-8621" y="1371878"/>
                  <a:pt x="-8621" y="1279909"/>
                  <a:pt x="25866" y="1218596"/>
                </a:cubicBezTo>
                <a:cubicBezTo>
                  <a:pt x="669612" y="103466"/>
                  <a:pt x="669612" y="103466"/>
                  <a:pt x="669612" y="103466"/>
                </a:cubicBezTo>
                <a:cubicBezTo>
                  <a:pt x="700266" y="45985"/>
                  <a:pt x="784566" y="0"/>
                  <a:pt x="853538" y="0"/>
                </a:cubicBezTo>
                <a:close/>
              </a:path>
            </a:pathLst>
          </a:custGeom>
          <a:noFill/>
          <a:ln w="50800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Graphic 4">
            <a:extLst>
              <a:ext uri="{FF2B5EF4-FFF2-40B4-BE49-F238E27FC236}">
                <a16:creationId xmlns:a16="http://schemas.microsoft.com/office/drawing/2014/main" id="{00D286B5-A866-4A52-B2B7-86348B3772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5137" y="6121057"/>
            <a:ext cx="1718444" cy="574556"/>
          </a:xfrm>
          <a:prstGeom prst="rect">
            <a:avLst/>
          </a:prstGeom>
        </p:spPr>
      </p:pic>
      <p:pic>
        <p:nvPicPr>
          <p:cNvPr id="12" name="Google Shape;56;p13">
            <a:extLst>
              <a:ext uri="{FF2B5EF4-FFF2-40B4-BE49-F238E27FC236}">
                <a16:creationId xmlns:a16="http://schemas.microsoft.com/office/drawing/2014/main" id="{52A88978-0296-4319-A9F7-ADA686966AAE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989179" y="5736492"/>
            <a:ext cx="1202821" cy="11215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10D26F3E-A5AA-4D05-9399-FBC48A6F168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424108" y="2594084"/>
            <a:ext cx="2030226" cy="2030226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5B6E264E-B499-4559-AF77-0A4B493CDFC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241921" y="1067140"/>
            <a:ext cx="854079" cy="854079"/>
          </a:xfrm>
          <a:prstGeom prst="rect">
            <a:avLst/>
          </a:prstGeom>
        </p:spPr>
      </p:pic>
      <p:pic>
        <p:nvPicPr>
          <p:cNvPr id="15" name="Picture 6">
            <a:extLst>
              <a:ext uri="{FF2B5EF4-FFF2-40B4-BE49-F238E27FC236}">
                <a16:creationId xmlns:a16="http://schemas.microsoft.com/office/drawing/2014/main" id="{49BA8769-267F-47C9-8E0B-DF3F064D39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8071" y="1555670"/>
            <a:ext cx="879713" cy="953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>
            <a:extLst>
              <a:ext uri="{FF2B5EF4-FFF2-40B4-BE49-F238E27FC236}">
                <a16:creationId xmlns:a16="http://schemas.microsoft.com/office/drawing/2014/main" id="{C95D1821-6AF6-472A-B741-FFACE9A443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5633" y="2323923"/>
            <a:ext cx="857892" cy="854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75603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FAD4C39-42D6-45D1-9E0D-E17B5050B1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8915" y="1014786"/>
            <a:ext cx="6527731" cy="4684974"/>
          </a:xfrm>
          <a:prstGeom prst="rect">
            <a:avLst/>
          </a:prstGeom>
        </p:spPr>
      </p:pic>
      <p:pic>
        <p:nvPicPr>
          <p:cNvPr id="4" name="Graphic 4">
            <a:extLst>
              <a:ext uri="{FF2B5EF4-FFF2-40B4-BE49-F238E27FC236}">
                <a16:creationId xmlns:a16="http://schemas.microsoft.com/office/drawing/2014/main" id="{0DFA98A8-5A4D-49E4-832A-BB2FD120FB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5137" y="6121057"/>
            <a:ext cx="1718444" cy="574556"/>
          </a:xfrm>
          <a:prstGeom prst="rect">
            <a:avLst/>
          </a:prstGeom>
        </p:spPr>
      </p:pic>
      <p:pic>
        <p:nvPicPr>
          <p:cNvPr id="5" name="Google Shape;56;p13">
            <a:extLst>
              <a:ext uri="{FF2B5EF4-FFF2-40B4-BE49-F238E27FC236}">
                <a16:creationId xmlns:a16="http://schemas.microsoft.com/office/drawing/2014/main" id="{0A29C5F4-A042-4CF1-B499-7EC5D0A4F145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989179" y="5736492"/>
            <a:ext cx="1202821" cy="112150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498246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C4E4288A-DFC8-40A2-90E5-70E851A933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63C2D82-D4FA-4A37-BB01-1E7B21E4FF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5199" y="634058"/>
            <a:ext cx="1128382" cy="847206"/>
            <a:chOff x="5307830" y="325570"/>
            <a:chExt cx="1128382" cy="847206"/>
          </a:xfrm>
        </p:grpSpPr>
        <p:sp>
          <p:nvSpPr>
            <p:cNvPr id="23" name="Freeform 5">
              <a:extLst>
                <a:ext uri="{FF2B5EF4-FFF2-40B4-BE49-F238E27FC236}">
                  <a16:creationId xmlns:a16="http://schemas.microsoft.com/office/drawing/2014/main" id="{C94E7FEF-0CE9-4AC2-94BB-02230C6DC0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307830" y="577396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Freeform 5">
              <a:extLst>
                <a:ext uri="{FF2B5EF4-FFF2-40B4-BE49-F238E27FC236}">
                  <a16:creationId xmlns:a16="http://schemas.microsoft.com/office/drawing/2014/main" id="{EB546CC0-C1BC-48D2-8DA9-4B60283165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5720" y="325570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04CA4DF5-C512-4233-8F08-3FDA86F8239A}"/>
              </a:ext>
            </a:extLst>
          </p:cNvPr>
          <p:cNvSpPr txBox="1"/>
          <p:nvPr/>
        </p:nvSpPr>
        <p:spPr>
          <a:xfrm>
            <a:off x="614234" y="2354401"/>
            <a:ext cx="4274710" cy="152275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>
                <a:latin typeface="+mj-lt"/>
                <a:ea typeface="+mj-ea"/>
                <a:cs typeface="+mj-cs"/>
              </a:rPr>
              <a:t>Lab-07, 08</a:t>
            </a:r>
            <a:endParaRPr kumimoji="0" lang="en-US" sz="4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26" name="Freeform 5">
            <a:extLst>
              <a:ext uri="{FF2B5EF4-FFF2-40B4-BE49-F238E27FC236}">
                <a16:creationId xmlns:a16="http://schemas.microsoft.com/office/drawing/2014/main" id="{BD2BFF02-DF78-4F07-B176-52514E1312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062174" y="1653645"/>
            <a:ext cx="4689240" cy="411502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50800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0DB06EAB-7D8C-403A-86C5-B5FD79A13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42865" y="634058"/>
            <a:ext cx="3154669" cy="2796247"/>
          </a:xfrm>
          <a:custGeom>
            <a:avLst/>
            <a:gdLst>
              <a:gd name="connsiteX0" fmla="*/ 853538 w 2991693"/>
              <a:gd name="connsiteY0" fmla="*/ 0 h 2651787"/>
              <a:gd name="connsiteX1" fmla="*/ 2141030 w 2991693"/>
              <a:gd name="connsiteY1" fmla="*/ 0 h 2651787"/>
              <a:gd name="connsiteX2" fmla="*/ 2324957 w 2991693"/>
              <a:gd name="connsiteY2" fmla="*/ 103466 h 2651787"/>
              <a:gd name="connsiteX3" fmla="*/ 2968702 w 2991693"/>
              <a:gd name="connsiteY3" fmla="*/ 1218596 h 2651787"/>
              <a:gd name="connsiteX4" fmla="*/ 2968702 w 2991693"/>
              <a:gd name="connsiteY4" fmla="*/ 1433192 h 2651787"/>
              <a:gd name="connsiteX5" fmla="*/ 2324957 w 2991693"/>
              <a:gd name="connsiteY5" fmla="*/ 2548321 h 2651787"/>
              <a:gd name="connsiteX6" fmla="*/ 2141030 w 2991693"/>
              <a:gd name="connsiteY6" fmla="*/ 2651787 h 2651787"/>
              <a:gd name="connsiteX7" fmla="*/ 853538 w 2991693"/>
              <a:gd name="connsiteY7" fmla="*/ 2651787 h 2651787"/>
              <a:gd name="connsiteX8" fmla="*/ 669612 w 2991693"/>
              <a:gd name="connsiteY8" fmla="*/ 2548321 h 2651787"/>
              <a:gd name="connsiteX9" fmla="*/ 25866 w 2991693"/>
              <a:gd name="connsiteY9" fmla="*/ 1433192 h 2651787"/>
              <a:gd name="connsiteX10" fmla="*/ 25866 w 2991693"/>
              <a:gd name="connsiteY10" fmla="*/ 1218596 h 2651787"/>
              <a:gd name="connsiteX11" fmla="*/ 669612 w 2991693"/>
              <a:gd name="connsiteY11" fmla="*/ 103466 h 2651787"/>
              <a:gd name="connsiteX12" fmla="*/ 853538 w 2991693"/>
              <a:gd name="connsiteY12" fmla="*/ 0 h 265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91693" h="2651787">
                <a:moveTo>
                  <a:pt x="853538" y="0"/>
                </a:moveTo>
                <a:cubicBezTo>
                  <a:pt x="2141030" y="0"/>
                  <a:pt x="2141030" y="0"/>
                  <a:pt x="2141030" y="0"/>
                </a:cubicBezTo>
                <a:cubicBezTo>
                  <a:pt x="2206170" y="0"/>
                  <a:pt x="2290471" y="45985"/>
                  <a:pt x="2324957" y="103466"/>
                </a:cubicBezTo>
                <a:cubicBezTo>
                  <a:pt x="2968702" y="1218596"/>
                  <a:pt x="2968702" y="1218596"/>
                  <a:pt x="2968702" y="1218596"/>
                </a:cubicBezTo>
                <a:cubicBezTo>
                  <a:pt x="2999357" y="1279909"/>
                  <a:pt x="2999357" y="1371878"/>
                  <a:pt x="2968702" y="1433192"/>
                </a:cubicBezTo>
                <a:cubicBezTo>
                  <a:pt x="2324957" y="2548321"/>
                  <a:pt x="2324957" y="2548321"/>
                  <a:pt x="2324957" y="2548321"/>
                </a:cubicBezTo>
                <a:cubicBezTo>
                  <a:pt x="2290471" y="2605803"/>
                  <a:pt x="2206170" y="2651787"/>
                  <a:pt x="2141030" y="2651787"/>
                </a:cubicBezTo>
                <a:lnTo>
                  <a:pt x="853538" y="2651787"/>
                </a:lnTo>
                <a:cubicBezTo>
                  <a:pt x="784566" y="2651787"/>
                  <a:pt x="700266" y="2605803"/>
                  <a:pt x="669612" y="2548321"/>
                </a:cubicBezTo>
                <a:cubicBezTo>
                  <a:pt x="25866" y="1433192"/>
                  <a:pt x="25866" y="1433192"/>
                  <a:pt x="25866" y="1433192"/>
                </a:cubicBezTo>
                <a:cubicBezTo>
                  <a:pt x="-8621" y="1371878"/>
                  <a:pt x="-8621" y="1279909"/>
                  <a:pt x="25866" y="1218596"/>
                </a:cubicBezTo>
                <a:cubicBezTo>
                  <a:pt x="669612" y="103466"/>
                  <a:pt x="669612" y="103466"/>
                  <a:pt x="669612" y="103466"/>
                </a:cubicBezTo>
                <a:cubicBezTo>
                  <a:pt x="700266" y="45985"/>
                  <a:pt x="784566" y="0"/>
                  <a:pt x="853538" y="0"/>
                </a:cubicBezTo>
                <a:close/>
              </a:path>
            </a:pathLst>
          </a:custGeom>
          <a:noFill/>
          <a:ln w="50800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Graphic 4">
            <a:extLst>
              <a:ext uri="{FF2B5EF4-FFF2-40B4-BE49-F238E27FC236}">
                <a16:creationId xmlns:a16="http://schemas.microsoft.com/office/drawing/2014/main" id="{00D286B5-A866-4A52-B2B7-86348B3772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5137" y="6121057"/>
            <a:ext cx="1718444" cy="574556"/>
          </a:xfrm>
          <a:prstGeom prst="rect">
            <a:avLst/>
          </a:prstGeom>
        </p:spPr>
      </p:pic>
      <p:pic>
        <p:nvPicPr>
          <p:cNvPr id="12" name="Google Shape;56;p13">
            <a:extLst>
              <a:ext uri="{FF2B5EF4-FFF2-40B4-BE49-F238E27FC236}">
                <a16:creationId xmlns:a16="http://schemas.microsoft.com/office/drawing/2014/main" id="{52A88978-0296-4319-A9F7-ADA686966AAE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989179" y="5736492"/>
            <a:ext cx="1202821" cy="11215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10D26F3E-A5AA-4D05-9399-FBC48A6F168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424108" y="2594084"/>
            <a:ext cx="2030226" cy="2030226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5B6E264E-B499-4559-AF77-0A4B493CDFC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241921" y="1067140"/>
            <a:ext cx="854079" cy="854079"/>
          </a:xfrm>
          <a:prstGeom prst="rect">
            <a:avLst/>
          </a:prstGeom>
        </p:spPr>
      </p:pic>
      <p:pic>
        <p:nvPicPr>
          <p:cNvPr id="15" name="Picture 6">
            <a:extLst>
              <a:ext uri="{FF2B5EF4-FFF2-40B4-BE49-F238E27FC236}">
                <a16:creationId xmlns:a16="http://schemas.microsoft.com/office/drawing/2014/main" id="{49BA8769-267F-47C9-8E0B-DF3F064D39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8071" y="1555670"/>
            <a:ext cx="879713" cy="953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>
            <a:extLst>
              <a:ext uri="{FF2B5EF4-FFF2-40B4-BE49-F238E27FC236}">
                <a16:creationId xmlns:a16="http://schemas.microsoft.com/office/drawing/2014/main" id="{C95D1821-6AF6-472A-B741-FFACE9A443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5633" y="2323923"/>
            <a:ext cx="857892" cy="854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90132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45236-91F1-45E7-A9D1-02CAD7660C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Infrastructure as Code User Group roadmap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6017F3-C631-4BCA-8424-F9041D0AF2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2396" indent="0">
              <a:buNone/>
            </a:pPr>
            <a:r>
              <a:rPr lang="en-US" dirty="0"/>
              <a:t>AKS workshops roadmap:</a:t>
            </a:r>
          </a:p>
          <a:p>
            <a:r>
              <a:rPr lang="en-US" dirty="0"/>
              <a:t>[x] AKS and Kubernetes 101</a:t>
            </a:r>
          </a:p>
          <a:p>
            <a:r>
              <a:rPr lang="en-US" dirty="0"/>
              <a:t>[x] Advanced AKS configuration</a:t>
            </a:r>
          </a:p>
          <a:p>
            <a:r>
              <a:rPr lang="en-US" dirty="0"/>
              <a:t>[x] Implement Immutable AKS Infrastructure on Azure with Bicep</a:t>
            </a:r>
          </a:p>
          <a:p>
            <a:r>
              <a:rPr lang="en-US" dirty="0"/>
              <a:t>[x] GitOps in AKS with Flux</a:t>
            </a:r>
          </a:p>
          <a:p>
            <a:r>
              <a:rPr lang="en-US" dirty="0"/>
              <a:t>[x] Scaling options for applications and clusters in AKS</a:t>
            </a:r>
          </a:p>
          <a:p>
            <a:r>
              <a:rPr lang="en-US" b="1" dirty="0"/>
              <a:t>[  ]</a:t>
            </a:r>
            <a:r>
              <a:rPr lang="en-US" dirty="0"/>
              <a:t> </a:t>
            </a:r>
            <a:r>
              <a:rPr lang="en-US" b="1" dirty="0"/>
              <a:t>Monitoring options in AKS</a:t>
            </a:r>
          </a:p>
          <a:p>
            <a:r>
              <a:rPr lang="en-US" dirty="0"/>
              <a:t>[  ] Azure Landing Zones 101 (Not 100% decided yet)</a:t>
            </a:r>
          </a:p>
          <a:p>
            <a:r>
              <a:rPr lang="en-US" dirty="0"/>
              <a:t>[  ] Service mesh in AKS with linkerd</a:t>
            </a:r>
          </a:p>
          <a:p>
            <a:r>
              <a:rPr lang="en-US" dirty="0"/>
              <a:t>[  ] Security in AKS</a:t>
            </a:r>
          </a:p>
          <a:p>
            <a:endParaRPr lang="en-US" dirty="0"/>
          </a:p>
          <a:p>
            <a:pPr marL="152396" indent="0">
              <a:buNone/>
            </a:pPr>
            <a:r>
              <a:rPr lang="en-US" dirty="0"/>
              <a:t> 			“regular” events (work in progress)</a:t>
            </a:r>
          </a:p>
          <a:p>
            <a:pPr marL="152396" indent="0">
              <a:buNone/>
            </a:pPr>
            <a:endParaRPr lang="en-US" dirty="0"/>
          </a:p>
        </p:txBody>
      </p:sp>
      <p:pic>
        <p:nvPicPr>
          <p:cNvPr id="4" name="Google Shape;56;p13">
            <a:extLst>
              <a:ext uri="{FF2B5EF4-FFF2-40B4-BE49-F238E27FC236}">
                <a16:creationId xmlns:a16="http://schemas.microsoft.com/office/drawing/2014/main" id="{DC728A7C-EC78-437E-8CC7-5217F4BA2FA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047615" y="5810596"/>
            <a:ext cx="1144385" cy="1047404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CF8C3B79-94E3-44D5-A894-72B7750A75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5137" y="6121057"/>
            <a:ext cx="1718444" cy="574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2580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45236-91F1-45E7-A9D1-02CAD7660C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Workshops in your organization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6017F3-C631-4BCA-8424-F9041D0AF2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Infrastructure as Code (Bicep, ARM)</a:t>
            </a:r>
          </a:p>
          <a:p>
            <a:r>
              <a:rPr lang="en-US" dirty="0"/>
              <a:t>AKS workshops</a:t>
            </a:r>
          </a:p>
          <a:p>
            <a:r>
              <a:rPr lang="en-US" dirty="0"/>
              <a:t>Azure Cloud Adaptation Framework</a:t>
            </a:r>
          </a:p>
          <a:p>
            <a:r>
              <a:rPr lang="en-US" dirty="0"/>
              <a:t>Workshops can be adapted for your organization use-case</a:t>
            </a:r>
          </a:p>
          <a:p>
            <a:r>
              <a:rPr lang="en-US" dirty="0"/>
              <a:t>List of past workshops: </a:t>
            </a:r>
            <a:r>
              <a:rPr lang="en-US" dirty="0">
                <a:hlinkClick r:id="rId2"/>
              </a:rPr>
              <a:t>https://borzenin.com/workshops/</a:t>
            </a:r>
            <a:endParaRPr lang="en-US" dirty="0"/>
          </a:p>
          <a:p>
            <a:endParaRPr lang="en-US" dirty="0"/>
          </a:p>
          <a:p>
            <a:r>
              <a:rPr lang="en-US" dirty="0"/>
              <a:t>Commercial offer from Enso AS</a:t>
            </a:r>
          </a:p>
          <a:p>
            <a:r>
              <a:rPr lang="en-US" dirty="0"/>
              <a:t>Contact me at </a:t>
            </a:r>
            <a:r>
              <a:rPr lang="en-US" dirty="0">
                <a:hlinkClick r:id="rId3"/>
              </a:rPr>
              <a:t>evgeny@enso.no</a:t>
            </a:r>
            <a:r>
              <a:rPr lang="en-US" dirty="0"/>
              <a:t> if any interest</a:t>
            </a:r>
          </a:p>
          <a:p>
            <a:endParaRPr lang="en-US" dirty="0"/>
          </a:p>
          <a:p>
            <a:pPr marL="152396" indent="0">
              <a:buNone/>
            </a:pPr>
            <a:endParaRPr lang="en-US" dirty="0"/>
          </a:p>
          <a:p>
            <a:pPr marL="152396" indent="0">
              <a:buNone/>
            </a:pPr>
            <a:endParaRPr lang="en-US" dirty="0"/>
          </a:p>
          <a:p>
            <a:pPr marL="152396" indent="0">
              <a:buNone/>
            </a:pPr>
            <a:endParaRPr lang="en-US" dirty="0"/>
          </a:p>
        </p:txBody>
      </p:sp>
      <p:pic>
        <p:nvPicPr>
          <p:cNvPr id="4" name="Google Shape;56;p13">
            <a:extLst>
              <a:ext uri="{FF2B5EF4-FFF2-40B4-BE49-F238E27FC236}">
                <a16:creationId xmlns:a16="http://schemas.microsoft.com/office/drawing/2014/main" id="{DC728A7C-EC78-437E-8CC7-5217F4BA2FA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047615" y="5810596"/>
            <a:ext cx="1144385" cy="1047404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CF8C3B79-94E3-44D5-A894-72B7750A75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5137" y="6121057"/>
            <a:ext cx="1718444" cy="574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1303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nb-NO" dirty="0"/>
              <a:t>Microsoft Teams 101</a:t>
            </a:r>
            <a:endParaRPr dirty="0"/>
          </a:p>
        </p:txBody>
      </p:sp>
      <p:sp>
        <p:nvSpPr>
          <p:cNvPr id="69" name="Google Shape;69;p1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380990" indent="-380990">
              <a:spcAft>
                <a:spcPts val="2133"/>
              </a:spcAft>
            </a:pPr>
            <a:r>
              <a:rPr lang="en-US" dirty="0"/>
              <a:t>Mute your mic (but don’t forget to unmute when you speak)</a:t>
            </a:r>
          </a:p>
          <a:p>
            <a:pPr marL="380990" indent="-380990">
              <a:spcAft>
                <a:spcPts val="2133"/>
              </a:spcAft>
            </a:pPr>
            <a:r>
              <a:rPr lang="en-US" dirty="0"/>
              <a:t>Feel free to use video</a:t>
            </a:r>
          </a:p>
          <a:p>
            <a:pPr marL="380990" indent="-380990">
              <a:spcAft>
                <a:spcPts val="2133"/>
              </a:spcAft>
            </a:pPr>
            <a:r>
              <a:rPr lang="en-US" dirty="0"/>
              <a:t>«Rise your hand» if you need some attention</a:t>
            </a:r>
          </a:p>
          <a:p>
            <a:pPr marL="380990" indent="-380990">
              <a:spcAft>
                <a:spcPts val="2133"/>
              </a:spcAft>
            </a:pPr>
            <a:r>
              <a:rPr lang="en-US" dirty="0"/>
              <a:t>Conversation/chat</a:t>
            </a:r>
          </a:p>
          <a:p>
            <a:pPr marL="380990" indent="-380990">
              <a:spcAft>
                <a:spcPts val="2133"/>
              </a:spcAft>
            </a:pPr>
            <a:r>
              <a:rPr lang="en-US" dirty="0"/>
              <a:t>Share screen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3FDAD15-0133-42CB-B22E-5EA0CBAB68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6563" y="3428999"/>
            <a:ext cx="3637396" cy="81904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C84819E-A625-40F0-BCDC-E2DFEF1115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3683" y="4618836"/>
            <a:ext cx="3447472" cy="702531"/>
          </a:xfrm>
          <a:prstGeom prst="rect">
            <a:avLst/>
          </a:prstGeom>
        </p:spPr>
      </p:pic>
      <p:pic>
        <p:nvPicPr>
          <p:cNvPr id="7" name="Google Shape;56;p13">
            <a:extLst>
              <a:ext uri="{FF2B5EF4-FFF2-40B4-BE49-F238E27FC236}">
                <a16:creationId xmlns:a16="http://schemas.microsoft.com/office/drawing/2014/main" id="{C7C3329F-2340-4248-9990-99A2AC41C156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989179" y="5736492"/>
            <a:ext cx="1202821" cy="1121508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811F3FE-AAEC-40BB-BF0A-BE959E3116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21682" y="2482032"/>
            <a:ext cx="4320914" cy="769687"/>
          </a:xfrm>
          <a:prstGeom prst="rect">
            <a:avLst/>
          </a:prstGeom>
        </p:spPr>
      </p:pic>
      <p:pic>
        <p:nvPicPr>
          <p:cNvPr id="8" name="Graphic 4">
            <a:extLst>
              <a:ext uri="{FF2B5EF4-FFF2-40B4-BE49-F238E27FC236}">
                <a16:creationId xmlns:a16="http://schemas.microsoft.com/office/drawing/2014/main" id="{DF6DC820-B7C7-4CAC-85F9-66A277898DF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75137" y="6121057"/>
            <a:ext cx="1718444" cy="574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8444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nb-NO" dirty="0"/>
              <a:t>Practical information</a:t>
            </a:r>
            <a:endParaRPr dirty="0"/>
          </a:p>
        </p:txBody>
      </p:sp>
      <p:sp>
        <p:nvSpPr>
          <p:cNvPr id="69" name="Google Shape;69;p1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380990" indent="-380990">
              <a:spcAft>
                <a:spcPts val="2133"/>
              </a:spcAft>
            </a:pPr>
            <a:r>
              <a:rPr lang="en-US" dirty="0"/>
              <a:t>Each lab is time-boxed (</a:t>
            </a:r>
            <a:r>
              <a:rPr lang="en-US" dirty="0" err="1"/>
              <a:t>ish</a:t>
            </a:r>
            <a:r>
              <a:rPr lang="en-US" dirty="0"/>
              <a:t>…)</a:t>
            </a:r>
          </a:p>
          <a:p>
            <a:pPr marL="380990" indent="-380990">
              <a:spcAft>
                <a:spcPts val="2133"/>
              </a:spcAft>
            </a:pPr>
            <a:r>
              <a:rPr lang="en-US" dirty="0"/>
              <a:t>When you done with lab, post to the Conversation channel </a:t>
            </a:r>
          </a:p>
          <a:p>
            <a:pPr marL="0" indent="0">
              <a:spcAft>
                <a:spcPts val="2133"/>
              </a:spcAft>
              <a:buNone/>
            </a:pPr>
            <a:r>
              <a:rPr lang="en-US" dirty="0"/>
              <a:t>	lab-01 (lab-02, lab-03 </a:t>
            </a:r>
            <a:r>
              <a:rPr lang="en-US" dirty="0" err="1"/>
              <a:t>etc</a:t>
            </a:r>
            <a:r>
              <a:rPr lang="en-US" dirty="0"/>
              <a:t>…)</a:t>
            </a:r>
          </a:p>
          <a:p>
            <a:pPr marL="380990" indent="-380990">
              <a:spcAft>
                <a:spcPts val="2133"/>
              </a:spcAft>
            </a:pPr>
            <a:r>
              <a:rPr lang="en-US" dirty="0"/>
              <a:t>Feel free to contribute to the labs content by fixing gramma, typos, wrong commands etc..</a:t>
            </a:r>
          </a:p>
          <a:p>
            <a:pPr marL="380990" indent="-380990">
              <a:spcAft>
                <a:spcPts val="2133"/>
              </a:spcAft>
            </a:pPr>
            <a:r>
              <a:rPr lang="en-US" dirty="0"/>
              <a:t>Feel free to comment on workshop main page  </a:t>
            </a:r>
          </a:p>
        </p:txBody>
      </p:sp>
      <p:pic>
        <p:nvPicPr>
          <p:cNvPr id="5" name="Google Shape;56;p13">
            <a:extLst>
              <a:ext uri="{FF2B5EF4-FFF2-40B4-BE49-F238E27FC236}">
                <a16:creationId xmlns:a16="http://schemas.microsoft.com/office/drawing/2014/main" id="{81B3B5C5-01A2-434D-A011-DC806F05B87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89179" y="5736492"/>
            <a:ext cx="1202821" cy="1121508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raphic 4">
            <a:extLst>
              <a:ext uri="{FF2B5EF4-FFF2-40B4-BE49-F238E27FC236}">
                <a16:creationId xmlns:a16="http://schemas.microsoft.com/office/drawing/2014/main" id="{07B61BD1-367F-4901-8B0F-609DA9F41A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5137" y="6121057"/>
            <a:ext cx="1718444" cy="57455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CFE8D7B-5343-4BD4-A317-8541FBEC53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36215" y="5151069"/>
            <a:ext cx="3810330" cy="899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1402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C4E4288A-DFC8-40A2-90E5-70E851A933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63C2D82-D4FA-4A37-BB01-1E7B21E4FF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5199" y="634058"/>
            <a:ext cx="1128382" cy="847206"/>
            <a:chOff x="5307830" y="325570"/>
            <a:chExt cx="1128382" cy="847206"/>
          </a:xfrm>
        </p:grpSpPr>
        <p:sp>
          <p:nvSpPr>
            <p:cNvPr id="23" name="Freeform 5">
              <a:extLst>
                <a:ext uri="{FF2B5EF4-FFF2-40B4-BE49-F238E27FC236}">
                  <a16:creationId xmlns:a16="http://schemas.microsoft.com/office/drawing/2014/main" id="{C94E7FEF-0CE9-4AC2-94BB-02230C6DC0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307830" y="577396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Freeform 5">
              <a:extLst>
                <a:ext uri="{FF2B5EF4-FFF2-40B4-BE49-F238E27FC236}">
                  <a16:creationId xmlns:a16="http://schemas.microsoft.com/office/drawing/2014/main" id="{EB546CC0-C1BC-48D2-8DA9-4B60283165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5720" y="325570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04CA4DF5-C512-4233-8F08-3FDA86F8239A}"/>
              </a:ext>
            </a:extLst>
          </p:cNvPr>
          <p:cNvSpPr txBox="1"/>
          <p:nvPr/>
        </p:nvSpPr>
        <p:spPr>
          <a:xfrm>
            <a:off x="440586" y="2323923"/>
            <a:ext cx="4689240" cy="221015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Monitoring in general</a:t>
            </a:r>
          </a:p>
        </p:txBody>
      </p:sp>
      <p:sp>
        <p:nvSpPr>
          <p:cNvPr id="26" name="Freeform 5">
            <a:extLst>
              <a:ext uri="{FF2B5EF4-FFF2-40B4-BE49-F238E27FC236}">
                <a16:creationId xmlns:a16="http://schemas.microsoft.com/office/drawing/2014/main" id="{BD2BFF02-DF78-4F07-B176-52514E1312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062174" y="1653645"/>
            <a:ext cx="4689240" cy="411502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50800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0DB06EAB-7D8C-403A-86C5-B5FD79A13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42865" y="634058"/>
            <a:ext cx="3154669" cy="2796247"/>
          </a:xfrm>
          <a:custGeom>
            <a:avLst/>
            <a:gdLst>
              <a:gd name="connsiteX0" fmla="*/ 853538 w 2991693"/>
              <a:gd name="connsiteY0" fmla="*/ 0 h 2651787"/>
              <a:gd name="connsiteX1" fmla="*/ 2141030 w 2991693"/>
              <a:gd name="connsiteY1" fmla="*/ 0 h 2651787"/>
              <a:gd name="connsiteX2" fmla="*/ 2324957 w 2991693"/>
              <a:gd name="connsiteY2" fmla="*/ 103466 h 2651787"/>
              <a:gd name="connsiteX3" fmla="*/ 2968702 w 2991693"/>
              <a:gd name="connsiteY3" fmla="*/ 1218596 h 2651787"/>
              <a:gd name="connsiteX4" fmla="*/ 2968702 w 2991693"/>
              <a:gd name="connsiteY4" fmla="*/ 1433192 h 2651787"/>
              <a:gd name="connsiteX5" fmla="*/ 2324957 w 2991693"/>
              <a:gd name="connsiteY5" fmla="*/ 2548321 h 2651787"/>
              <a:gd name="connsiteX6" fmla="*/ 2141030 w 2991693"/>
              <a:gd name="connsiteY6" fmla="*/ 2651787 h 2651787"/>
              <a:gd name="connsiteX7" fmla="*/ 853538 w 2991693"/>
              <a:gd name="connsiteY7" fmla="*/ 2651787 h 2651787"/>
              <a:gd name="connsiteX8" fmla="*/ 669612 w 2991693"/>
              <a:gd name="connsiteY8" fmla="*/ 2548321 h 2651787"/>
              <a:gd name="connsiteX9" fmla="*/ 25866 w 2991693"/>
              <a:gd name="connsiteY9" fmla="*/ 1433192 h 2651787"/>
              <a:gd name="connsiteX10" fmla="*/ 25866 w 2991693"/>
              <a:gd name="connsiteY10" fmla="*/ 1218596 h 2651787"/>
              <a:gd name="connsiteX11" fmla="*/ 669612 w 2991693"/>
              <a:gd name="connsiteY11" fmla="*/ 103466 h 2651787"/>
              <a:gd name="connsiteX12" fmla="*/ 853538 w 2991693"/>
              <a:gd name="connsiteY12" fmla="*/ 0 h 265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91693" h="2651787">
                <a:moveTo>
                  <a:pt x="853538" y="0"/>
                </a:moveTo>
                <a:cubicBezTo>
                  <a:pt x="2141030" y="0"/>
                  <a:pt x="2141030" y="0"/>
                  <a:pt x="2141030" y="0"/>
                </a:cubicBezTo>
                <a:cubicBezTo>
                  <a:pt x="2206170" y="0"/>
                  <a:pt x="2290471" y="45985"/>
                  <a:pt x="2324957" y="103466"/>
                </a:cubicBezTo>
                <a:cubicBezTo>
                  <a:pt x="2968702" y="1218596"/>
                  <a:pt x="2968702" y="1218596"/>
                  <a:pt x="2968702" y="1218596"/>
                </a:cubicBezTo>
                <a:cubicBezTo>
                  <a:pt x="2999357" y="1279909"/>
                  <a:pt x="2999357" y="1371878"/>
                  <a:pt x="2968702" y="1433192"/>
                </a:cubicBezTo>
                <a:cubicBezTo>
                  <a:pt x="2324957" y="2548321"/>
                  <a:pt x="2324957" y="2548321"/>
                  <a:pt x="2324957" y="2548321"/>
                </a:cubicBezTo>
                <a:cubicBezTo>
                  <a:pt x="2290471" y="2605803"/>
                  <a:pt x="2206170" y="2651787"/>
                  <a:pt x="2141030" y="2651787"/>
                </a:cubicBezTo>
                <a:lnTo>
                  <a:pt x="853538" y="2651787"/>
                </a:lnTo>
                <a:cubicBezTo>
                  <a:pt x="784566" y="2651787"/>
                  <a:pt x="700266" y="2605803"/>
                  <a:pt x="669612" y="2548321"/>
                </a:cubicBezTo>
                <a:cubicBezTo>
                  <a:pt x="25866" y="1433192"/>
                  <a:pt x="25866" y="1433192"/>
                  <a:pt x="25866" y="1433192"/>
                </a:cubicBezTo>
                <a:cubicBezTo>
                  <a:pt x="-8621" y="1371878"/>
                  <a:pt x="-8621" y="1279909"/>
                  <a:pt x="25866" y="1218596"/>
                </a:cubicBezTo>
                <a:cubicBezTo>
                  <a:pt x="669612" y="103466"/>
                  <a:pt x="669612" y="103466"/>
                  <a:pt x="669612" y="103466"/>
                </a:cubicBezTo>
                <a:cubicBezTo>
                  <a:pt x="700266" y="45985"/>
                  <a:pt x="784566" y="0"/>
                  <a:pt x="853538" y="0"/>
                </a:cubicBezTo>
                <a:close/>
              </a:path>
            </a:pathLst>
          </a:custGeom>
          <a:noFill/>
          <a:ln w="50800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2" name="Graphic 4">
            <a:extLst>
              <a:ext uri="{FF2B5EF4-FFF2-40B4-BE49-F238E27FC236}">
                <a16:creationId xmlns:a16="http://schemas.microsoft.com/office/drawing/2014/main" id="{EDCA261C-CB9C-438E-83DA-373119F69A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5137" y="6121057"/>
            <a:ext cx="1718444" cy="574556"/>
          </a:xfrm>
          <a:prstGeom prst="rect">
            <a:avLst/>
          </a:prstGeom>
        </p:spPr>
      </p:pic>
      <p:pic>
        <p:nvPicPr>
          <p:cNvPr id="13" name="Google Shape;56;p13">
            <a:extLst>
              <a:ext uri="{FF2B5EF4-FFF2-40B4-BE49-F238E27FC236}">
                <a16:creationId xmlns:a16="http://schemas.microsoft.com/office/drawing/2014/main" id="{5D6A8592-4B29-429E-A8AC-240C35AA1049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989179" y="5736492"/>
            <a:ext cx="1202821" cy="1121508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FF4373E4-48DF-412B-9CE6-8584724DCA7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91681" y="2696044"/>
            <a:ext cx="2030226" cy="2030226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EBB09C72-8DAC-4FCE-8FE6-F31EDAEF7E9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241921" y="1067140"/>
            <a:ext cx="854079" cy="854079"/>
          </a:xfrm>
          <a:prstGeom prst="rect">
            <a:avLst/>
          </a:prstGeom>
        </p:spPr>
      </p:pic>
      <p:pic>
        <p:nvPicPr>
          <p:cNvPr id="14" name="Picture 6">
            <a:extLst>
              <a:ext uri="{FF2B5EF4-FFF2-40B4-BE49-F238E27FC236}">
                <a16:creationId xmlns:a16="http://schemas.microsoft.com/office/drawing/2014/main" id="{F4D1D290-54D7-487E-A77C-12CF6AF8BD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8071" y="1555670"/>
            <a:ext cx="879713" cy="953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8">
            <a:extLst>
              <a:ext uri="{FF2B5EF4-FFF2-40B4-BE49-F238E27FC236}">
                <a16:creationId xmlns:a16="http://schemas.microsoft.com/office/drawing/2014/main" id="{E988090C-0A67-402F-AC5B-91295D438F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5633" y="2323923"/>
            <a:ext cx="857892" cy="854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99602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nb-NO" dirty="0"/>
              <a:t>Monitoring</a:t>
            </a:r>
            <a:endParaRPr dirty="0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C7C0063B-9A71-4A6B-8865-B54EC07D94B6}"/>
              </a:ext>
            </a:extLst>
          </p:cNvPr>
          <p:cNvGraphicFramePr/>
          <p:nvPr/>
        </p:nvGraphicFramePr>
        <p:xfrm>
          <a:off x="415600" y="1536633"/>
          <a:ext cx="11360800" cy="4555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Google Shape;56;p13">
            <a:extLst>
              <a:ext uri="{FF2B5EF4-FFF2-40B4-BE49-F238E27FC236}">
                <a16:creationId xmlns:a16="http://schemas.microsoft.com/office/drawing/2014/main" id="{EF827ABA-BEE0-4CCD-A3C3-21D4EF756FDB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989179" y="5736492"/>
            <a:ext cx="1202821" cy="1121508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raphic 4">
            <a:extLst>
              <a:ext uri="{FF2B5EF4-FFF2-40B4-BE49-F238E27FC236}">
                <a16:creationId xmlns:a16="http://schemas.microsoft.com/office/drawing/2014/main" id="{A887CE2E-4EF0-4441-9B49-793D46156C6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75137" y="6121057"/>
            <a:ext cx="1718444" cy="57455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nb-NO" dirty="0"/>
              <a:t>Monitoring</a:t>
            </a:r>
            <a:endParaRPr dirty="0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C7C0063B-9A71-4A6B-8865-B54EC07D94B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86780647"/>
              </p:ext>
            </p:extLst>
          </p:nvPr>
        </p:nvGraphicFramePr>
        <p:xfrm>
          <a:off x="415600" y="1536633"/>
          <a:ext cx="11360800" cy="4555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Google Shape;56;p13">
            <a:extLst>
              <a:ext uri="{FF2B5EF4-FFF2-40B4-BE49-F238E27FC236}">
                <a16:creationId xmlns:a16="http://schemas.microsoft.com/office/drawing/2014/main" id="{EF827ABA-BEE0-4CCD-A3C3-21D4EF756FDB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989179" y="5736492"/>
            <a:ext cx="1202821" cy="1121508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raphic 4">
            <a:extLst>
              <a:ext uri="{FF2B5EF4-FFF2-40B4-BE49-F238E27FC236}">
                <a16:creationId xmlns:a16="http://schemas.microsoft.com/office/drawing/2014/main" id="{A887CE2E-4EF0-4441-9B49-793D46156C6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75137" y="6121057"/>
            <a:ext cx="1718444" cy="57455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45CFA46-12AA-4965-B4DE-E8C6FA9A21A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077114" y="4263538"/>
            <a:ext cx="3451157" cy="10991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6D27535-8C74-4716-82D0-42A6E4413A0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183908" y="4263538"/>
            <a:ext cx="3040643" cy="2187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765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9196</TotalTime>
  <Words>1228</Words>
  <Application>Microsoft Office PowerPoint</Application>
  <PresentationFormat>Widescreen</PresentationFormat>
  <Paragraphs>176</Paragraphs>
  <Slides>29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29</vt:i4>
      </vt:variant>
    </vt:vector>
  </HeadingPairs>
  <TitlesOfParts>
    <vt:vector size="38" baseType="lpstr">
      <vt:lpstr>-apple-system</vt:lpstr>
      <vt:lpstr>Arial</vt:lpstr>
      <vt:lpstr>Calibri</vt:lpstr>
      <vt:lpstr>Calibri Light</vt:lpstr>
      <vt:lpstr>Comic Sans MS</vt:lpstr>
      <vt:lpstr>Lab Grotesque</vt:lpstr>
      <vt:lpstr>Segoe UI</vt:lpstr>
      <vt:lpstr>1_Office Theme</vt:lpstr>
      <vt:lpstr>Office Theme</vt:lpstr>
      <vt:lpstr>PowerPoint Presentation</vt:lpstr>
      <vt:lpstr>PowerPoint Presentation</vt:lpstr>
      <vt:lpstr>Infrastructure as Code User Group roadmap</vt:lpstr>
      <vt:lpstr>Workshops in your organization</vt:lpstr>
      <vt:lpstr>Microsoft Teams 101</vt:lpstr>
      <vt:lpstr>Practical information</vt:lpstr>
      <vt:lpstr>PowerPoint Presentation</vt:lpstr>
      <vt:lpstr>Monitoring</vt:lpstr>
      <vt:lpstr>Monitoring</vt:lpstr>
      <vt:lpstr>Monitoring</vt:lpstr>
      <vt:lpstr>Monitoring</vt:lpstr>
      <vt:lpstr>PowerPoint Presentation</vt:lpstr>
      <vt:lpstr>K8s 101: Cluster and Nodes </vt:lpstr>
      <vt:lpstr>Container insights overview</vt:lpstr>
      <vt:lpstr>Container insights overview</vt:lpstr>
      <vt:lpstr>Container insights overview</vt:lpstr>
      <vt:lpstr>Container insights overview</vt:lpstr>
      <vt:lpstr>What if monitoring platform already exists?</vt:lpstr>
      <vt:lpstr>Splunk</vt:lpstr>
      <vt:lpstr>Dynatrace</vt:lpstr>
      <vt:lpstr>NewRelic</vt:lpstr>
      <vt:lpstr>Prometheus + Grafana – in cluster</vt:lpstr>
      <vt:lpstr>Securely expose Grafana with AGW + AAD</vt:lpstr>
      <vt:lpstr>Prometheus in cluster + Grafana in cloud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Evgeny Borzenin</dc:creator>
  <cp:lastModifiedBy>Evgeny Borzenin</cp:lastModifiedBy>
  <cp:revision>153</cp:revision>
  <dcterms:created xsi:type="dcterms:W3CDTF">2021-09-08T19:49:35Z</dcterms:created>
  <dcterms:modified xsi:type="dcterms:W3CDTF">2022-02-17T15:57:35Z</dcterms:modified>
</cp:coreProperties>
</file>